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72" r:id="rId2"/>
    <p:sldId id="299" r:id="rId3"/>
    <p:sldId id="300" r:id="rId4"/>
    <p:sldId id="307" r:id="rId5"/>
    <p:sldId id="308" r:id="rId6"/>
    <p:sldId id="322" r:id="rId7"/>
    <p:sldId id="310" r:id="rId8"/>
    <p:sldId id="315" r:id="rId9"/>
    <p:sldId id="316" r:id="rId10"/>
    <p:sldId id="311" r:id="rId11"/>
    <p:sldId id="323" r:id="rId12"/>
    <p:sldId id="327" r:id="rId13"/>
    <p:sldId id="324" r:id="rId14"/>
    <p:sldId id="325" r:id="rId15"/>
    <p:sldId id="326" r:id="rId16"/>
    <p:sldId id="320" r:id="rId17"/>
    <p:sldId id="258" r:id="rId18"/>
  </p:sldIdLst>
  <p:sldSz cx="12192000" cy="6858000"/>
  <p:notesSz cx="6858000" cy="9144000"/>
  <p:kinsoku lang="zh-CN" invalStChars="!),.:;?]}、。—ˇ¨〃々～‖…’”〕〉》」』〗】∶！＂＇），．：；？］｀｜｝·，,。." invalEndChars="([{‘“〔〈《「『〖【（［｛．·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024" userDrawn="1">
          <p15:clr>
            <a:srgbClr val="A4A3A4"/>
          </p15:clr>
        </p15:guide>
        <p15:guide id="2" pos="39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600"/>
    <a:srgbClr val="E1D800"/>
    <a:srgbClr val="78006F"/>
    <a:srgbClr val="66CCFF"/>
    <a:srgbClr val="4DB4AF"/>
    <a:srgbClr val="C3BE00"/>
    <a:srgbClr val="781C6F"/>
    <a:srgbClr val="780000"/>
    <a:srgbClr val="0076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主题样式 1 - 强调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主题样式 1 - 强调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主题样式 1 - 强调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主题样式 1 - 强调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主题样式 1 - 强调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09" autoAdjust="0"/>
    <p:restoredTop sz="86957" autoAdjust="0"/>
  </p:normalViewPr>
  <p:slideViewPr>
    <p:cSldViewPr>
      <p:cViewPr varScale="1">
        <p:scale>
          <a:sx n="75" d="100"/>
          <a:sy n="75" d="100"/>
        </p:scale>
        <p:origin x="-114" y="-324"/>
      </p:cViewPr>
      <p:guideLst>
        <p:guide orient="horz" pos="2024"/>
        <p:guide pos="393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C04AD9-2ED7-49E9-B946-E364DE379375}" type="datetimeFigureOut">
              <a:rPr lang="zh-CN" altLang="en-US" smtClean="0"/>
              <a:pPr/>
              <a:t>2020/4/23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30CD91-CB40-47F3-9FC7-B98A9104B9C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20909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97872C-7004-4752-87E6-E3CE587F3B73}" type="datetimeFigureOut">
              <a:rPr lang="zh-CN" altLang="en-US" smtClean="0"/>
              <a:pPr/>
              <a:t>2020/4/23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F157B9-FAE4-4D7E-98DB-217F8B54A3E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6117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05135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27671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2402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70370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45382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38645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40272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8557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35574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76190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326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35020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92881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34257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05257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6728" y="-531440"/>
            <a:ext cx="13177464" cy="820930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CF13DE39-615B-463B-9502-E9F573E4D1BA}"/>
              </a:ext>
            </a:extLst>
          </p:cNvPr>
          <p:cNvGrpSpPr/>
          <p:nvPr userDrawn="1"/>
        </p:nvGrpSpPr>
        <p:grpSpPr>
          <a:xfrm>
            <a:off x="-39688" y="7937"/>
            <a:ext cx="12296776" cy="6842126"/>
            <a:chOff x="-39688" y="7937"/>
            <a:chExt cx="12296776" cy="6842126"/>
          </a:xfrm>
        </p:grpSpPr>
        <p:pic>
          <p:nvPicPr>
            <p:cNvPr id="8" name="图片 6">
              <a:extLst>
                <a:ext uri="{FF2B5EF4-FFF2-40B4-BE49-F238E27FC236}">
                  <a16:creationId xmlns:a16="http://schemas.microsoft.com/office/drawing/2014/main" xmlns="" id="{30B656DC-F08A-4B40-A358-F300BB0821B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9688" y="7938"/>
              <a:ext cx="12296776" cy="6842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9949D6DF-A636-4828-82F9-1C77D123133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7937"/>
              <a:ext cx="3071664" cy="828776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2020/4/23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grpSp>
        <p:nvGrpSpPr>
          <p:cNvPr id="7" name="组合 6"/>
          <p:cNvGrpSpPr>
            <a:grpSpLocks/>
          </p:cNvGrpSpPr>
          <p:nvPr userDrawn="1"/>
        </p:nvGrpSpPr>
        <p:grpSpPr bwMode="auto">
          <a:xfrm>
            <a:off x="10416480" y="6093296"/>
            <a:ext cx="1431925" cy="430213"/>
            <a:chOff x="0" y="0"/>
            <a:chExt cx="10000" cy="10000"/>
          </a:xfrm>
        </p:grpSpPr>
        <p:pic>
          <p:nvPicPr>
            <p:cNvPr id="8" name="图片 7"/>
            <p:cNvPicPr>
              <a:picLocks noRot="1"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0" y="0"/>
              <a:ext cx="4320" cy="5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9" name="图片 8"/>
            <p:cNvPicPr>
              <a:picLocks noRot="1"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492"/>
              <a:ext cx="10000" cy="4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椭圆 22"/>
          <p:cNvSpPr/>
          <p:nvPr/>
        </p:nvSpPr>
        <p:spPr>
          <a:xfrm>
            <a:off x="-222910" y="2188750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-353974" y="251488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-265074" y="265141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-280069" y="182203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-489619" y="207920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-350799" y="297526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-477799" y="266728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-407949" y="286413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-222910" y="2188750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-515899" y="3133444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-369849" y="181321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-351507" y="1880625"/>
            <a:ext cx="144000" cy="144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-600744" y="2653881"/>
            <a:ext cx="126000" cy="126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-300793" y="3189574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-244437" y="2507742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-355561" y="2999868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37B0C57E-D705-4CF4-BB1D-3A1BD8612A54}"/>
              </a:ext>
            </a:extLst>
          </p:cNvPr>
          <p:cNvSpPr/>
          <p:nvPr/>
        </p:nvSpPr>
        <p:spPr>
          <a:xfrm>
            <a:off x="-169255" y="2248996"/>
            <a:ext cx="12361255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9600" b="1" dirty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垂线的性质</a:t>
            </a:r>
            <a:endParaRPr lang="zh-CN" altLang="en-US" sz="9600" b="1" cap="none" spc="0" dirty="0">
              <a:ln w="1905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  <a:reflection blurRad="6350" stA="50000" endA="300" endPos="50000" dist="29997" dir="5400000" sy="-10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79376" y="836712"/>
            <a:ext cx="1530566" cy="307775"/>
          </a:xfrm>
          <a:prstGeom prst="rect">
            <a:avLst/>
          </a:prstGeom>
          <a:solidFill>
            <a:srgbClr val="C00000"/>
          </a:solidFill>
          <a:ln w="12700" cap="flat">
            <a:noFill/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905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dist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400" b="1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腾祥范笑歌楷书简繁合集" panose="01010104010101010101" pitchFamily="2" charset="-122"/>
                <a:ea typeface="腾祥范笑歌楷书简繁合集" panose="01010104010101010101" pitchFamily="2" charset="-122"/>
                <a:cs typeface="微软雅黑" panose="020B0502040204020203" charset="-122"/>
                <a:sym typeface="微软雅黑" panose="020B0502040204020203" charset="-122"/>
              </a:rPr>
              <a:t>学易同步精品课堂</a:t>
            </a:r>
            <a:endParaRPr kumimoji="0" lang="zh-CN" altLang="en-US" sz="1400" b="1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腾祥范笑歌楷书简繁合集" panose="01010104010101010101" pitchFamily="2" charset="-122"/>
              <a:ea typeface="腾祥范笑歌楷书简繁合集" panose="01010104010101010101" pitchFamily="2" charset="-122"/>
              <a:cs typeface="微软雅黑" panose="020B0502040204020203" charset="-122"/>
              <a:sym typeface="微软雅黑" panose="020B0502040204020203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96118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xmlns="" id="{980A32E4-C90D-4FBD-AEB0-EC03D8E50803}"/>
              </a:ext>
            </a:extLst>
          </p:cNvPr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  <p:sp>
        <p:nvSpPr>
          <p:cNvPr id="9" name="Text Box 12">
            <a:extLst>
              <a:ext uri="{FF2B5EF4-FFF2-40B4-BE49-F238E27FC236}">
                <a16:creationId xmlns:a16="http://schemas.microsoft.com/office/drawing/2014/main" xmlns="" id="{BDD9DD4E-A985-4E58-BD56-9C8408E166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1258" y="2596578"/>
            <a:ext cx="714673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/>
              <a:t>解：∵∠</a:t>
            </a:r>
            <a:r>
              <a:rPr lang="en-US" altLang="zh-CN" sz="3600" b="1" dirty="0"/>
              <a:t>1</a:t>
            </a:r>
            <a:r>
              <a:rPr lang="zh-CN" altLang="en-US" sz="3600" b="1" dirty="0"/>
              <a:t>＝</a:t>
            </a:r>
            <a:r>
              <a:rPr lang="en-US" altLang="zh-CN" sz="3600" b="1" dirty="0"/>
              <a:t>35°</a:t>
            </a:r>
            <a:r>
              <a:rPr lang="zh-CN" altLang="en-US" sz="3600" b="1" dirty="0"/>
              <a:t>，∠</a:t>
            </a:r>
            <a:r>
              <a:rPr lang="en-US" altLang="zh-CN" sz="3600" b="1" dirty="0"/>
              <a:t>2</a:t>
            </a:r>
            <a:r>
              <a:rPr lang="zh-CN" altLang="en-US" sz="3600" b="1" dirty="0"/>
              <a:t>＝</a:t>
            </a:r>
            <a:r>
              <a:rPr lang="en-US" altLang="zh-CN" sz="3600" b="1" dirty="0"/>
              <a:t>55°</a:t>
            </a:r>
            <a:r>
              <a:rPr lang="zh-CN" altLang="en-US" sz="3600" b="1" dirty="0"/>
              <a:t>（</a:t>
            </a:r>
            <a:r>
              <a:rPr lang="zh-CN" altLang="en-US" sz="3600" b="1" dirty="0">
                <a:solidFill>
                  <a:srgbClr val="FF0000"/>
                </a:solidFill>
              </a:rPr>
              <a:t>已知</a:t>
            </a:r>
            <a:r>
              <a:rPr lang="zh-CN" altLang="en-US" sz="3600" b="1" dirty="0"/>
              <a:t>）</a:t>
            </a:r>
          </a:p>
        </p:txBody>
      </p:sp>
      <p:sp>
        <p:nvSpPr>
          <p:cNvPr id="12" name="Text Box 18">
            <a:extLst>
              <a:ext uri="{FF2B5EF4-FFF2-40B4-BE49-F238E27FC236}">
                <a16:creationId xmlns:a16="http://schemas.microsoft.com/office/drawing/2014/main" xmlns="" id="{CA9120CC-8D4C-4F3F-89DF-D7454D284F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95049" y="1493610"/>
            <a:ext cx="17272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</a:rPr>
              <a:t>垂直</a:t>
            </a:r>
          </a:p>
        </p:txBody>
      </p:sp>
      <p:sp>
        <p:nvSpPr>
          <p:cNvPr id="13" name="Text Box 19">
            <a:extLst>
              <a:ext uri="{FF2B5EF4-FFF2-40B4-BE49-F238E27FC236}">
                <a16:creationId xmlns:a16="http://schemas.microsoft.com/office/drawing/2014/main" xmlns="" id="{D9C8138C-BDB7-49A3-BDEE-00690EB67E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5419" y="3333408"/>
            <a:ext cx="6396187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3600" b="1" dirty="0"/>
              <a:t>∴ ∠AOE</a:t>
            </a:r>
            <a:r>
              <a:rPr lang="zh-CN" altLang="en-US" sz="3600" b="1" dirty="0"/>
              <a:t>＝</a:t>
            </a:r>
            <a:r>
              <a:rPr lang="en-US" altLang="zh-CN" sz="3600" b="1" dirty="0"/>
              <a:t>180°</a:t>
            </a:r>
            <a:r>
              <a:rPr lang="zh-CN" altLang="en-US" sz="3600" b="1" dirty="0"/>
              <a:t>－∠</a:t>
            </a:r>
            <a:r>
              <a:rPr lang="en-US" altLang="zh-CN" sz="3600" b="1" dirty="0"/>
              <a:t>1</a:t>
            </a:r>
            <a:r>
              <a:rPr lang="zh-CN" altLang="en-US" sz="3600" b="1" dirty="0"/>
              <a:t>－∠</a:t>
            </a:r>
            <a:r>
              <a:rPr lang="en-US" altLang="zh-CN" sz="3600" b="1" dirty="0"/>
              <a:t>2</a:t>
            </a:r>
          </a:p>
          <a:p>
            <a:r>
              <a:rPr lang="en-US" altLang="zh-CN" sz="3600" b="1" dirty="0"/>
              <a:t>                  </a:t>
            </a:r>
            <a:r>
              <a:rPr lang="zh-CN" altLang="en-US" sz="3600" b="1" dirty="0"/>
              <a:t>＝ </a:t>
            </a:r>
            <a:r>
              <a:rPr lang="en-US" altLang="zh-CN" sz="3600" b="1" dirty="0"/>
              <a:t>180°</a:t>
            </a:r>
            <a:r>
              <a:rPr lang="zh-CN" altLang="en-US" sz="3600" b="1" dirty="0"/>
              <a:t>－</a:t>
            </a:r>
            <a:r>
              <a:rPr lang="en-US" altLang="zh-CN" sz="3600" b="1" dirty="0"/>
              <a:t>35°</a:t>
            </a:r>
            <a:r>
              <a:rPr lang="zh-CN" altLang="en-US" sz="3600" b="1" dirty="0"/>
              <a:t>－</a:t>
            </a:r>
            <a:r>
              <a:rPr lang="en-US" altLang="zh-CN" sz="3600" b="1" dirty="0"/>
              <a:t>55°</a:t>
            </a:r>
          </a:p>
          <a:p>
            <a:r>
              <a:rPr lang="en-US" altLang="zh-CN" sz="3600" b="1" dirty="0"/>
              <a:t>                  </a:t>
            </a:r>
            <a:r>
              <a:rPr lang="zh-CN" altLang="en-US" sz="3600" b="1" dirty="0"/>
              <a:t>＝</a:t>
            </a:r>
            <a:r>
              <a:rPr lang="en-US" altLang="zh-CN" sz="3600" b="1" dirty="0"/>
              <a:t>90°</a:t>
            </a:r>
          </a:p>
          <a:p>
            <a:endParaRPr lang="en-US" altLang="zh-CN" sz="2400" b="1" dirty="0"/>
          </a:p>
        </p:txBody>
      </p:sp>
      <p:sp>
        <p:nvSpPr>
          <p:cNvPr id="14" name="Text Box 20">
            <a:extLst>
              <a:ext uri="{FF2B5EF4-FFF2-40B4-BE49-F238E27FC236}">
                <a16:creationId xmlns:a16="http://schemas.microsoft.com/office/drawing/2014/main" xmlns="" id="{7393356F-49EE-4D1B-9EF5-77D71870A0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5419" y="5025266"/>
            <a:ext cx="613683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 dirty="0"/>
              <a:t>∴OE⊥AB   (</a:t>
            </a:r>
            <a:r>
              <a:rPr lang="zh-CN" altLang="en-US" sz="3600" b="1" dirty="0">
                <a:solidFill>
                  <a:srgbClr val="FF0000"/>
                </a:solidFill>
              </a:rPr>
              <a:t>垂直的定义</a:t>
            </a:r>
            <a:r>
              <a:rPr lang="en-US" altLang="zh-CN" sz="3600" b="1" dirty="0"/>
              <a:t>)</a:t>
            </a:r>
          </a:p>
        </p:txBody>
      </p:sp>
      <p:sp>
        <p:nvSpPr>
          <p:cNvPr id="15" name="Text Box 24">
            <a:extLst>
              <a:ext uri="{FF2B5EF4-FFF2-40B4-BE49-F238E27FC236}">
                <a16:creationId xmlns:a16="http://schemas.microsoft.com/office/drawing/2014/main" xmlns="" id="{76F43468-9161-4198-AADD-0C5DF485F8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8551" y="920111"/>
            <a:ext cx="11193698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/>
              <a:t>如图，已知直线</a:t>
            </a:r>
            <a:r>
              <a:rPr lang="en-US" altLang="zh-CN" sz="3600" b="1" dirty="0"/>
              <a:t>AB</a:t>
            </a:r>
            <a:r>
              <a:rPr lang="zh-CN" altLang="en-US" sz="3600" b="1" dirty="0"/>
              <a:t>、</a:t>
            </a:r>
            <a:r>
              <a:rPr lang="en-US" altLang="zh-CN" sz="3600" b="1" dirty="0"/>
              <a:t>CD</a:t>
            </a:r>
            <a:r>
              <a:rPr lang="zh-CN" altLang="en-US" sz="3600" b="1" dirty="0"/>
              <a:t>都经过</a:t>
            </a:r>
            <a:r>
              <a:rPr lang="en-US" altLang="zh-CN" sz="3600" b="1" dirty="0"/>
              <a:t>O</a:t>
            </a:r>
            <a:r>
              <a:rPr lang="zh-CN" altLang="en-US" sz="3600" b="1" dirty="0"/>
              <a:t>点，</a:t>
            </a:r>
            <a:r>
              <a:rPr lang="en-US" altLang="zh-CN" sz="3600" b="1" dirty="0"/>
              <a:t>OE</a:t>
            </a:r>
            <a:r>
              <a:rPr lang="zh-CN" altLang="en-US" sz="3600" b="1" dirty="0"/>
              <a:t>为射线，若∠</a:t>
            </a:r>
            <a:r>
              <a:rPr lang="en-US" altLang="zh-CN" sz="3600" b="1" dirty="0"/>
              <a:t>1</a:t>
            </a:r>
            <a:r>
              <a:rPr lang="zh-CN" altLang="en-US" sz="3600" b="1" dirty="0"/>
              <a:t>＝</a:t>
            </a:r>
            <a:r>
              <a:rPr lang="en-US" altLang="zh-CN" sz="3600" b="1" dirty="0"/>
              <a:t>35°   ∠2</a:t>
            </a:r>
            <a:r>
              <a:rPr lang="zh-CN" altLang="en-US" sz="3600" b="1" dirty="0"/>
              <a:t>＝</a:t>
            </a:r>
            <a:r>
              <a:rPr lang="en-US" altLang="zh-CN" sz="3600" b="1" dirty="0"/>
              <a:t>55°</a:t>
            </a:r>
            <a:r>
              <a:rPr lang="zh-CN" altLang="en-US" sz="3600" b="1" dirty="0"/>
              <a:t>，则</a:t>
            </a:r>
            <a:r>
              <a:rPr lang="en-US" altLang="zh-CN" sz="3600" b="1" dirty="0"/>
              <a:t>OE</a:t>
            </a:r>
            <a:r>
              <a:rPr lang="zh-CN" altLang="en-US" sz="3600" b="1" dirty="0"/>
              <a:t>与</a:t>
            </a:r>
            <a:r>
              <a:rPr lang="en-US" altLang="zh-CN" sz="3600" b="1" dirty="0"/>
              <a:t>AB</a:t>
            </a:r>
            <a:r>
              <a:rPr lang="zh-CN" altLang="en-US" sz="3600" b="1" dirty="0"/>
              <a:t>的位置关系是</a:t>
            </a:r>
            <a:r>
              <a:rPr lang="en-US" altLang="zh-CN" sz="3600" b="1" dirty="0"/>
              <a:t>______</a:t>
            </a:r>
            <a:r>
              <a:rPr lang="zh-CN" altLang="en-US" sz="3600" b="1" dirty="0"/>
              <a:t>。</a:t>
            </a:r>
          </a:p>
          <a:p>
            <a:pPr>
              <a:spcBef>
                <a:spcPct val="50000"/>
              </a:spcBef>
            </a:pPr>
            <a:r>
              <a:rPr lang="zh-CN" altLang="en-US" sz="2400" b="1" dirty="0"/>
              <a:t>     </a:t>
            </a:r>
            <a:endParaRPr lang="zh-CN" altLang="en-US" sz="2400" b="1" u="sng" dirty="0"/>
          </a:p>
        </p:txBody>
      </p:sp>
      <p:grpSp>
        <p:nvGrpSpPr>
          <p:cNvPr id="16" name="Group 33">
            <a:extLst>
              <a:ext uri="{FF2B5EF4-FFF2-40B4-BE49-F238E27FC236}">
                <a16:creationId xmlns:a16="http://schemas.microsoft.com/office/drawing/2014/main" xmlns="" id="{5380C6DD-DEA3-42B2-9ACE-52A859E0C544}"/>
              </a:ext>
            </a:extLst>
          </p:cNvPr>
          <p:cNvGrpSpPr>
            <a:grpSpLocks/>
          </p:cNvGrpSpPr>
          <p:nvPr/>
        </p:nvGrpSpPr>
        <p:grpSpPr bwMode="auto">
          <a:xfrm>
            <a:off x="432148" y="2435403"/>
            <a:ext cx="3875088" cy="2917825"/>
            <a:chOff x="135" y="1607"/>
            <a:chExt cx="2441" cy="1838"/>
          </a:xfrm>
        </p:grpSpPr>
        <p:grpSp>
          <p:nvGrpSpPr>
            <p:cNvPr id="17" name="Group 23">
              <a:extLst>
                <a:ext uri="{FF2B5EF4-FFF2-40B4-BE49-F238E27FC236}">
                  <a16:creationId xmlns:a16="http://schemas.microsoft.com/office/drawing/2014/main" xmlns="" id="{EE986F17-25BF-4E35-B587-BB89E31DCBB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0" y="1797"/>
              <a:ext cx="1950" cy="1406"/>
              <a:chOff x="340" y="1797"/>
              <a:chExt cx="1950" cy="1406"/>
            </a:xfrm>
          </p:grpSpPr>
          <p:sp>
            <p:nvSpPr>
              <p:cNvPr id="26" name="Line 5">
                <a:extLst>
                  <a:ext uri="{FF2B5EF4-FFF2-40B4-BE49-F238E27FC236}">
                    <a16:creationId xmlns:a16="http://schemas.microsoft.com/office/drawing/2014/main" xmlns="" id="{05247162-293C-41AF-ABF1-9191F74127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0" y="2432"/>
                <a:ext cx="195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" name="Line 6">
                <a:extLst>
                  <a:ext uri="{FF2B5EF4-FFF2-40B4-BE49-F238E27FC236}">
                    <a16:creationId xmlns:a16="http://schemas.microsoft.com/office/drawing/2014/main" xmlns="" id="{49F545A1-2ABE-4FE0-B30D-BAF17D9731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48" y="1797"/>
                <a:ext cx="1043" cy="117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" name="Line 7">
                <a:extLst>
                  <a:ext uri="{FF2B5EF4-FFF2-40B4-BE49-F238E27FC236}">
                    <a16:creationId xmlns:a16="http://schemas.microsoft.com/office/drawing/2014/main" xmlns="" id="{5A52E8EE-390B-44F0-A94C-15FA3A6269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92" y="2432"/>
                <a:ext cx="0" cy="77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9" name="Arc 8">
                <a:extLst>
                  <a:ext uri="{FF2B5EF4-FFF2-40B4-BE49-F238E27FC236}">
                    <a16:creationId xmlns:a16="http://schemas.microsoft.com/office/drawing/2014/main" xmlns="" id="{210C2F29-C6C5-4AAD-90AE-BEBD0D6A5BDA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066" y="2251"/>
                <a:ext cx="137" cy="174"/>
              </a:xfrm>
              <a:custGeom>
                <a:avLst/>
                <a:gdLst>
                  <a:gd name="G0" fmla="+- 0 0 0"/>
                  <a:gd name="G1" fmla="+- 20528 0 0"/>
                  <a:gd name="G2" fmla="+- 21600 0 0"/>
                  <a:gd name="T0" fmla="*/ 6721 w 21600"/>
                  <a:gd name="T1" fmla="*/ 0 h 25282"/>
                  <a:gd name="T2" fmla="*/ 21070 w 21600"/>
                  <a:gd name="T3" fmla="*/ 25282 h 25282"/>
                  <a:gd name="T4" fmla="*/ 0 w 21600"/>
                  <a:gd name="T5" fmla="*/ 20528 h 25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5282" fill="none" extrusionOk="0">
                    <a:moveTo>
                      <a:pt x="6720" y="0"/>
                    </a:moveTo>
                    <a:cubicBezTo>
                      <a:pt x="15597" y="2906"/>
                      <a:pt x="21600" y="11188"/>
                      <a:pt x="21600" y="20528"/>
                    </a:cubicBezTo>
                    <a:cubicBezTo>
                      <a:pt x="21600" y="22127"/>
                      <a:pt x="21422" y="23721"/>
                      <a:pt x="21070" y="25282"/>
                    </a:cubicBezTo>
                  </a:path>
                  <a:path w="21600" h="25282" stroke="0" extrusionOk="0">
                    <a:moveTo>
                      <a:pt x="6720" y="0"/>
                    </a:moveTo>
                    <a:cubicBezTo>
                      <a:pt x="15597" y="2906"/>
                      <a:pt x="21600" y="11188"/>
                      <a:pt x="21600" y="20528"/>
                    </a:cubicBezTo>
                    <a:cubicBezTo>
                      <a:pt x="21600" y="22127"/>
                      <a:pt x="21422" y="23721"/>
                      <a:pt x="21070" y="25282"/>
                    </a:cubicBezTo>
                    <a:lnTo>
                      <a:pt x="0" y="20528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0" name="Arc 9">
                <a:extLst>
                  <a:ext uri="{FF2B5EF4-FFF2-40B4-BE49-F238E27FC236}">
                    <a16:creationId xmlns:a16="http://schemas.microsoft.com/office/drawing/2014/main" xmlns="" id="{06FF8188-9584-4057-A0BB-05DD15E517B4}"/>
                  </a:ext>
                </a:extLst>
              </p:cNvPr>
              <p:cNvSpPr>
                <a:spLocks/>
              </p:cNvSpPr>
              <p:nvPr/>
            </p:nvSpPr>
            <p:spPr bwMode="auto">
              <a:xfrm rot="10459996" flipH="1">
                <a:off x="1285" y="2619"/>
                <a:ext cx="177" cy="29"/>
              </a:xfrm>
              <a:custGeom>
                <a:avLst/>
                <a:gdLst>
                  <a:gd name="G0" fmla="+- 9581 0 0"/>
                  <a:gd name="G1" fmla="+- 21600 0 0"/>
                  <a:gd name="G2" fmla="+- 21600 0 0"/>
                  <a:gd name="T0" fmla="*/ 0 w 30620"/>
                  <a:gd name="T1" fmla="*/ 2241 h 21600"/>
                  <a:gd name="T2" fmla="*/ 30620 w 30620"/>
                  <a:gd name="T3" fmla="*/ 16711 h 21600"/>
                  <a:gd name="T4" fmla="*/ 9581 w 3062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620" h="21600" fill="none" extrusionOk="0">
                    <a:moveTo>
                      <a:pt x="0" y="2241"/>
                    </a:moveTo>
                    <a:cubicBezTo>
                      <a:pt x="2978" y="766"/>
                      <a:pt x="6257" y="0"/>
                      <a:pt x="9581" y="0"/>
                    </a:cubicBezTo>
                    <a:cubicBezTo>
                      <a:pt x="19626" y="0"/>
                      <a:pt x="28346" y="6925"/>
                      <a:pt x="30620" y="16710"/>
                    </a:cubicBezTo>
                  </a:path>
                  <a:path w="30620" h="21600" stroke="0" extrusionOk="0">
                    <a:moveTo>
                      <a:pt x="0" y="2241"/>
                    </a:moveTo>
                    <a:cubicBezTo>
                      <a:pt x="2978" y="766"/>
                      <a:pt x="6257" y="0"/>
                      <a:pt x="9581" y="0"/>
                    </a:cubicBezTo>
                    <a:cubicBezTo>
                      <a:pt x="19626" y="0"/>
                      <a:pt x="28346" y="6925"/>
                      <a:pt x="30620" y="16710"/>
                    </a:cubicBezTo>
                    <a:lnTo>
                      <a:pt x="9581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18" name="Text Box 25">
              <a:extLst>
                <a:ext uri="{FF2B5EF4-FFF2-40B4-BE49-F238E27FC236}">
                  <a16:creationId xmlns:a16="http://schemas.microsoft.com/office/drawing/2014/main" xmlns="" id="{F3F657CD-15A6-46BF-832A-AF9397706C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0" y="1607"/>
              <a:ext cx="43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/>
                <a:t>C</a:t>
              </a:r>
            </a:p>
          </p:txBody>
        </p:sp>
        <p:sp>
          <p:nvSpPr>
            <p:cNvPr id="19" name="Text Box 26">
              <a:extLst>
                <a:ext uri="{FF2B5EF4-FFF2-40B4-BE49-F238E27FC236}">
                  <a16:creationId xmlns:a16="http://schemas.microsoft.com/office/drawing/2014/main" xmlns="" id="{3872AA02-E68B-4831-9BC1-895C794F60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45" y="2897"/>
              <a:ext cx="43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/>
                <a:t>D</a:t>
              </a:r>
            </a:p>
          </p:txBody>
        </p:sp>
        <p:sp>
          <p:nvSpPr>
            <p:cNvPr id="20" name="Text Box 27">
              <a:extLst>
                <a:ext uri="{FF2B5EF4-FFF2-40B4-BE49-F238E27FC236}">
                  <a16:creationId xmlns:a16="http://schemas.microsoft.com/office/drawing/2014/main" xmlns="" id="{DEBD81D0-F6E5-49BF-9BAD-E6BF1424E3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5" y="2281"/>
              <a:ext cx="24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/>
                <a:t>A</a:t>
              </a:r>
            </a:p>
          </p:txBody>
        </p:sp>
        <p:sp>
          <p:nvSpPr>
            <p:cNvPr id="21" name="Text Box 28">
              <a:extLst>
                <a:ext uri="{FF2B5EF4-FFF2-40B4-BE49-F238E27FC236}">
                  <a16:creationId xmlns:a16="http://schemas.microsoft.com/office/drawing/2014/main" xmlns="" id="{AD6B6335-8098-4975-B54F-36FC7A96ED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40" y="2288"/>
              <a:ext cx="33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/>
                <a:t>B</a:t>
              </a:r>
            </a:p>
          </p:txBody>
        </p:sp>
        <p:sp>
          <p:nvSpPr>
            <p:cNvPr id="22" name="Text Box 29">
              <a:extLst>
                <a:ext uri="{FF2B5EF4-FFF2-40B4-BE49-F238E27FC236}">
                  <a16:creationId xmlns:a16="http://schemas.microsoft.com/office/drawing/2014/main" xmlns="" id="{214FDB3B-562E-43AE-8F02-D80B908F72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37" y="2168"/>
              <a:ext cx="24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/>
                <a:t>O</a:t>
              </a:r>
            </a:p>
          </p:txBody>
        </p:sp>
        <p:sp>
          <p:nvSpPr>
            <p:cNvPr id="23" name="Text Box 30">
              <a:extLst>
                <a:ext uri="{FF2B5EF4-FFF2-40B4-BE49-F238E27FC236}">
                  <a16:creationId xmlns:a16="http://schemas.microsoft.com/office/drawing/2014/main" xmlns="" id="{EA0A7E0A-85BD-4E8C-A038-93E2524A4B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53" y="3157"/>
              <a:ext cx="52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/>
                <a:t>E</a:t>
              </a:r>
            </a:p>
          </p:txBody>
        </p:sp>
        <p:sp>
          <p:nvSpPr>
            <p:cNvPr id="24" name="Text Box 31">
              <a:extLst>
                <a:ext uri="{FF2B5EF4-FFF2-40B4-BE49-F238E27FC236}">
                  <a16:creationId xmlns:a16="http://schemas.microsoft.com/office/drawing/2014/main" xmlns="" id="{4D2A44A0-907C-4243-B592-BB561631AE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13" y="2151"/>
              <a:ext cx="24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/>
                <a:t>1</a:t>
              </a:r>
            </a:p>
          </p:txBody>
        </p:sp>
        <p:sp>
          <p:nvSpPr>
            <p:cNvPr id="25" name="Text Box 32">
              <a:extLst>
                <a:ext uri="{FF2B5EF4-FFF2-40B4-BE49-F238E27FC236}">
                  <a16:creationId xmlns:a16="http://schemas.microsoft.com/office/drawing/2014/main" xmlns="" id="{42A25750-1BC8-49F9-824A-7B22EEBF11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15" y="2616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/>
                <a:t>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97587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 autoUpdateAnimBg="0"/>
      <p:bldP spid="13" grpId="0" autoUpdateAnimBg="0"/>
      <p:bldP spid="14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xmlns="" id="{980A32E4-C90D-4FBD-AEB0-EC03D8E50803}"/>
              </a:ext>
            </a:extLst>
          </p:cNvPr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  <p:sp>
        <p:nvSpPr>
          <p:cNvPr id="31" name="文本框 99">
            <a:extLst>
              <a:ext uri="{FF2B5EF4-FFF2-40B4-BE49-F238E27FC236}">
                <a16:creationId xmlns:a16="http://schemas.microsoft.com/office/drawing/2014/main" xmlns="" id="{585046B7-DFD1-4914-B8A1-83E818A98C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160" y="962765"/>
            <a:ext cx="11911840" cy="1001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2667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如图，直线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BC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与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MN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相交于点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O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AO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⊥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BC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∠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BOE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∠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NOE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，若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∠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EON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20°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，求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∠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AOM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和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∠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NOC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的度数．</a:t>
            </a:r>
          </a:p>
        </p:txBody>
      </p:sp>
      <p:pic>
        <p:nvPicPr>
          <p:cNvPr id="32" name="图片 -2147482619">
            <a:extLst>
              <a:ext uri="{FF2B5EF4-FFF2-40B4-BE49-F238E27FC236}">
                <a16:creationId xmlns:a16="http://schemas.microsoft.com/office/drawing/2014/main" xmlns="" id="{307ADEB5-E047-417B-A326-176109CFDA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4742" y="2020248"/>
            <a:ext cx="2873375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文本框 1">
            <a:extLst>
              <a:ext uri="{FF2B5EF4-FFF2-40B4-BE49-F238E27FC236}">
                <a16:creationId xmlns:a16="http://schemas.microsoft.com/office/drawing/2014/main" xmlns="" id="{F3CF00A9-4A39-4F5D-90E7-BB41E05ABF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8317" y="2204864"/>
            <a:ext cx="8226425" cy="435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667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解：</a:t>
            </a:r>
            <a:r>
              <a:rPr lang="en-US" altLang="zh-CN" sz="2800" dirty="0">
                <a:solidFill>
                  <a:srgbClr val="FF0000"/>
                </a:solidFill>
                <a:latin typeface="宋体" panose="02010600030101010101" pitchFamily="2" charset="-122"/>
              </a:rPr>
              <a:t>∵∠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BOE</a:t>
            </a:r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</a:rPr>
              <a:t>＝</a:t>
            </a:r>
            <a:r>
              <a:rPr lang="en-US" altLang="zh-CN" sz="2800" dirty="0">
                <a:solidFill>
                  <a:srgbClr val="FF0000"/>
                </a:solidFill>
                <a:latin typeface="宋体" panose="02010600030101010101" pitchFamily="2" charset="-122"/>
              </a:rPr>
              <a:t>∠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NOE</a:t>
            </a:r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</a:rPr>
              <a:t>，</a:t>
            </a:r>
          </a:p>
          <a:p>
            <a:pPr>
              <a:lnSpc>
                <a:spcPct val="11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宋体" panose="02010600030101010101" pitchFamily="2" charset="-122"/>
              </a:rPr>
              <a:t>∴∠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BON</a:t>
            </a:r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</a:rPr>
              <a:t>＝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r>
              <a:rPr lang="en-US" altLang="zh-CN" sz="2800" dirty="0">
                <a:solidFill>
                  <a:srgbClr val="FF0000"/>
                </a:solidFill>
                <a:latin typeface="宋体" panose="02010600030101010101" pitchFamily="2" charset="-122"/>
              </a:rPr>
              <a:t>∠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EON</a:t>
            </a:r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</a:rPr>
              <a:t>＝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40°</a:t>
            </a:r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</a:rPr>
              <a:t>，</a:t>
            </a:r>
          </a:p>
          <a:p>
            <a:pPr>
              <a:lnSpc>
                <a:spcPct val="11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宋体" panose="02010600030101010101" pitchFamily="2" charset="-122"/>
              </a:rPr>
              <a:t>∴∠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NOC</a:t>
            </a:r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</a:rPr>
              <a:t>＝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180</a:t>
            </a:r>
            <a:r>
              <a:rPr lang="en-US" altLang="zh-CN" sz="2800" dirty="0">
                <a:solidFill>
                  <a:srgbClr val="FF0000"/>
                </a:solidFill>
                <a:latin typeface="宋体" panose="02010600030101010101" pitchFamily="2" charset="-122"/>
              </a:rPr>
              <a:t>°</a:t>
            </a:r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</a:rPr>
              <a:t>－</a:t>
            </a:r>
            <a:r>
              <a:rPr lang="en-US" altLang="zh-CN" sz="2800" dirty="0">
                <a:solidFill>
                  <a:srgbClr val="FF0000"/>
                </a:solidFill>
                <a:latin typeface="宋体" panose="02010600030101010101" pitchFamily="2" charset="-122"/>
              </a:rPr>
              <a:t>∠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BON</a:t>
            </a:r>
          </a:p>
          <a:p>
            <a:pPr>
              <a:lnSpc>
                <a:spcPct val="110000"/>
              </a:lnSpc>
            </a:pP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                </a:t>
            </a:r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</a:rPr>
              <a:t>＝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180</a:t>
            </a:r>
            <a:r>
              <a:rPr lang="en-US" altLang="zh-CN" sz="2800" dirty="0">
                <a:solidFill>
                  <a:srgbClr val="FF0000"/>
                </a:solidFill>
                <a:latin typeface="宋体" panose="02010600030101010101" pitchFamily="2" charset="-122"/>
              </a:rPr>
              <a:t>°</a:t>
            </a:r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</a:rPr>
              <a:t>－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40°</a:t>
            </a:r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</a:rPr>
              <a:t>＝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140°</a:t>
            </a:r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</a:rPr>
              <a:t>，</a:t>
            </a:r>
          </a:p>
          <a:p>
            <a:pPr>
              <a:lnSpc>
                <a:spcPct val="11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宋体" panose="02010600030101010101" pitchFamily="2" charset="-122"/>
              </a:rPr>
              <a:t>  ∠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MOC</a:t>
            </a:r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</a:rPr>
              <a:t>＝</a:t>
            </a:r>
            <a:r>
              <a:rPr lang="en-US" altLang="zh-CN" sz="2800" dirty="0">
                <a:solidFill>
                  <a:srgbClr val="FF0000"/>
                </a:solidFill>
                <a:latin typeface="宋体" panose="02010600030101010101" pitchFamily="2" charset="-122"/>
              </a:rPr>
              <a:t>∠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BON</a:t>
            </a:r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</a:rPr>
              <a:t>＝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40</a:t>
            </a:r>
            <a:r>
              <a:rPr lang="en-US" altLang="zh-CN" sz="2800" dirty="0">
                <a:solidFill>
                  <a:srgbClr val="FF0000"/>
                </a:solidFill>
                <a:latin typeface="宋体" panose="02010600030101010101" pitchFamily="2" charset="-122"/>
              </a:rPr>
              <a:t>°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.</a:t>
            </a:r>
          </a:p>
          <a:p>
            <a:pPr>
              <a:lnSpc>
                <a:spcPct val="11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宋体" panose="02010600030101010101" pitchFamily="2" charset="-122"/>
              </a:rPr>
              <a:t>∵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AO</a:t>
            </a:r>
            <a:r>
              <a:rPr lang="en-US" altLang="zh-CN" sz="2800" dirty="0">
                <a:solidFill>
                  <a:srgbClr val="FF0000"/>
                </a:solidFill>
                <a:latin typeface="宋体" panose="02010600030101010101" pitchFamily="2" charset="-122"/>
              </a:rPr>
              <a:t>⊥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BC</a:t>
            </a:r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</a:rPr>
              <a:t>，</a:t>
            </a:r>
          </a:p>
          <a:p>
            <a:pPr>
              <a:lnSpc>
                <a:spcPct val="11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宋体" panose="02010600030101010101" pitchFamily="2" charset="-122"/>
              </a:rPr>
              <a:t>∴∠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AOC</a:t>
            </a:r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</a:rPr>
              <a:t>＝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90</a:t>
            </a:r>
            <a:r>
              <a:rPr lang="en-US" altLang="zh-CN" sz="2800" dirty="0">
                <a:solidFill>
                  <a:srgbClr val="FF0000"/>
                </a:solidFill>
                <a:latin typeface="宋体" panose="02010600030101010101" pitchFamily="2" charset="-122"/>
              </a:rPr>
              <a:t>°</a:t>
            </a:r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</a:rPr>
              <a:t>，</a:t>
            </a:r>
          </a:p>
          <a:p>
            <a:pPr>
              <a:lnSpc>
                <a:spcPct val="11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宋体" panose="02010600030101010101" pitchFamily="2" charset="-122"/>
              </a:rPr>
              <a:t>∴∠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AOM</a:t>
            </a:r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</a:rPr>
              <a:t>＝</a:t>
            </a:r>
            <a:r>
              <a:rPr lang="en-US" altLang="zh-CN" sz="2800" dirty="0">
                <a:solidFill>
                  <a:srgbClr val="FF0000"/>
                </a:solidFill>
                <a:latin typeface="宋体" panose="02010600030101010101" pitchFamily="2" charset="-122"/>
              </a:rPr>
              <a:t>∠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AOC</a:t>
            </a:r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</a:rPr>
              <a:t>－</a:t>
            </a:r>
            <a:r>
              <a:rPr lang="en-US" altLang="zh-CN" sz="2800" dirty="0">
                <a:solidFill>
                  <a:srgbClr val="FF0000"/>
                </a:solidFill>
                <a:latin typeface="宋体" panose="02010600030101010101" pitchFamily="2" charset="-122"/>
              </a:rPr>
              <a:t>∠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MOC</a:t>
            </a:r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</a:rPr>
              <a:t>＝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90</a:t>
            </a:r>
            <a:r>
              <a:rPr lang="en-US" altLang="zh-CN" sz="2800" dirty="0">
                <a:solidFill>
                  <a:srgbClr val="FF0000"/>
                </a:solidFill>
                <a:latin typeface="宋体" panose="02010600030101010101" pitchFamily="2" charset="-122"/>
              </a:rPr>
              <a:t>°</a:t>
            </a:r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</a:rPr>
              <a:t>－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40°</a:t>
            </a:r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</a:rPr>
              <a:t>＝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50°</a:t>
            </a:r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</a:rPr>
              <a:t>，</a:t>
            </a:r>
          </a:p>
          <a:p>
            <a:pPr>
              <a:lnSpc>
                <a:spcPct val="11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宋体" panose="02010600030101010101" pitchFamily="2" charset="-122"/>
              </a:rPr>
              <a:t>∴∠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NOC</a:t>
            </a:r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</a:rPr>
              <a:t>＝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140</a:t>
            </a:r>
            <a:r>
              <a:rPr lang="en-US" altLang="zh-CN" sz="2800" dirty="0">
                <a:solidFill>
                  <a:srgbClr val="FF0000"/>
                </a:solidFill>
                <a:latin typeface="宋体" panose="02010600030101010101" pitchFamily="2" charset="-122"/>
              </a:rPr>
              <a:t>°</a:t>
            </a:r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</a:rPr>
              <a:t>，</a:t>
            </a:r>
            <a:r>
              <a:rPr lang="en-US" altLang="zh-CN" sz="2800" dirty="0">
                <a:solidFill>
                  <a:srgbClr val="FF0000"/>
                </a:solidFill>
                <a:latin typeface="宋体" panose="02010600030101010101" pitchFamily="2" charset="-122"/>
              </a:rPr>
              <a:t>∠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AOM</a:t>
            </a:r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</a:rPr>
              <a:t>＝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50</a:t>
            </a:r>
            <a:r>
              <a:rPr lang="en-US" altLang="zh-CN" sz="2800" dirty="0">
                <a:solidFill>
                  <a:srgbClr val="FF0000"/>
                </a:solidFill>
                <a:latin typeface="宋体" panose="02010600030101010101" pitchFamily="2" charset="-122"/>
              </a:rPr>
              <a:t>°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.</a:t>
            </a:r>
            <a:endParaRPr lang="en-US" altLang="zh-CN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6384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xmlns="" id="{980A32E4-C90D-4FBD-AEB0-EC03D8E50803}"/>
              </a:ext>
            </a:extLst>
          </p:cNvPr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xmlns="" id="{5C5BC9D9-3F5F-4CE6-966B-D11A804E24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4968" y="923326"/>
            <a:ext cx="11673680" cy="624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40000"/>
              </a:lnSpc>
            </a:pP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1.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过点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P 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向线段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AB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所在直线引垂线，正确的是（     ）</a:t>
            </a:r>
            <a:endParaRPr lang="en-US" altLang="zh-CN" sz="280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xmlns="" id="{BBCE14A6-B7B0-4798-A886-5B05DDACEB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1283" y="2022475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2400">
                <a:latin typeface="Times New Roman" panose="02020603050405020304" pitchFamily="18" charset="0"/>
                <a:ea typeface="黑体" panose="02010609060101010101" pitchFamily="49" charset="-122"/>
              </a:rPr>
              <a:t>  </a:t>
            </a:r>
          </a:p>
        </p:txBody>
      </p:sp>
      <p:sp>
        <p:nvSpPr>
          <p:cNvPr id="9" name="Rectangle 7">
            <a:extLst>
              <a:ext uri="{FF2B5EF4-FFF2-40B4-BE49-F238E27FC236}">
                <a16:creationId xmlns:a16="http://schemas.microsoft.com/office/drawing/2014/main" xmlns="" id="{C22E0431-7633-4039-A95E-9AC83C08A0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6571" y="3562350"/>
            <a:ext cx="769461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667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2400">
                <a:latin typeface="Times New Roman" panose="02020603050405020304" pitchFamily="18" charset="0"/>
                <a:ea typeface="黑体" panose="02010609060101010101" pitchFamily="49" charset="-122"/>
              </a:rPr>
              <a:t>   A                      B                        C                          D</a:t>
            </a:r>
          </a:p>
          <a:p>
            <a:pPr eaLnBrk="0" hangingPunct="0"/>
            <a:endParaRPr lang="en-US" altLang="zh-CN" sz="240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pic>
        <p:nvPicPr>
          <p:cNvPr id="10" name="Picture 8" descr="1">
            <a:extLst>
              <a:ext uri="{FF2B5EF4-FFF2-40B4-BE49-F238E27FC236}">
                <a16:creationId xmlns:a16="http://schemas.microsoft.com/office/drawing/2014/main" xmlns="" id="{9CD2ADAF-A81A-454A-80C4-FC03C8E8A8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108" y="2236787"/>
            <a:ext cx="1919288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9" descr="2">
            <a:extLst>
              <a:ext uri="{FF2B5EF4-FFF2-40B4-BE49-F238E27FC236}">
                <a16:creationId xmlns:a16="http://schemas.microsoft.com/office/drawing/2014/main" xmlns="" id="{70B86085-0AF3-4FD2-9809-3AF11B5109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3796" y="1935162"/>
            <a:ext cx="1477962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0" descr="3">
            <a:extLst>
              <a:ext uri="{FF2B5EF4-FFF2-40B4-BE49-F238E27FC236}">
                <a16:creationId xmlns:a16="http://schemas.microsoft.com/office/drawing/2014/main" xmlns="" id="{7A8193F7-C868-4650-BDE6-C3D3DB205A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983" y="1993900"/>
            <a:ext cx="2206625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1" descr="5">
            <a:extLst>
              <a:ext uri="{FF2B5EF4-FFF2-40B4-BE49-F238E27FC236}">
                <a16:creationId xmlns:a16="http://schemas.microsoft.com/office/drawing/2014/main" xmlns="" id="{4E8703B5-738B-4420-8A9B-F8F04C4990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7008" y="1935162"/>
            <a:ext cx="1905000" cy="149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Box 14">
            <a:extLst>
              <a:ext uri="{FF2B5EF4-FFF2-40B4-BE49-F238E27FC236}">
                <a16:creationId xmlns:a16="http://schemas.microsoft.com/office/drawing/2014/main" xmlns="" id="{603DC053-23C8-4AB6-9D67-0D624E5C83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11480" y="1032483"/>
            <a:ext cx="43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C</a:t>
            </a:r>
          </a:p>
        </p:txBody>
      </p:sp>
      <p:sp>
        <p:nvSpPr>
          <p:cNvPr id="15" name="Text Box 10">
            <a:extLst>
              <a:ext uri="{FF2B5EF4-FFF2-40B4-BE49-F238E27FC236}">
                <a16:creationId xmlns:a16="http://schemas.microsoft.com/office/drawing/2014/main" xmlns="" id="{4C28F85D-8F6D-4A51-B46C-F46AD5D4A7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3493" y="1020164"/>
            <a:ext cx="1368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endParaRPr lang="zh-CN" altLang="en-US" sz="240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09764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xmlns="" id="{980A32E4-C90D-4FBD-AEB0-EC03D8E50803}"/>
              </a:ext>
            </a:extLst>
          </p:cNvPr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9" name="Text Box 21">
            <a:extLst>
              <a:ext uri="{FF2B5EF4-FFF2-40B4-BE49-F238E27FC236}">
                <a16:creationId xmlns:a16="http://schemas.microsoft.com/office/drawing/2014/main" xmlns="" id="{025ED77E-2F8E-46F5-96E6-E31B0CDD3F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5224" y="923326"/>
            <a:ext cx="11653424" cy="396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.两条直线相交所成的四个角中，下列条件中能判定两条直线垂直的是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(    )</a:t>
            </a:r>
          </a:p>
          <a:p>
            <a:pPr>
              <a:lnSpc>
                <a:spcPct val="150000"/>
              </a:lnSpc>
            </a:pP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A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. 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有两个角相等         </a:t>
            </a: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    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B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有两对角相等</a:t>
            </a:r>
          </a:p>
          <a:p>
            <a:pPr>
              <a:lnSpc>
                <a:spcPct val="150000"/>
              </a:lnSpc>
            </a:pP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C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. 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有三个角相等          </a:t>
            </a:r>
          </a:p>
          <a:p>
            <a:pPr>
              <a:lnSpc>
                <a:spcPct val="150000"/>
              </a:lnSpc>
            </a:pP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    D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有四对邻补角</a:t>
            </a:r>
          </a:p>
        </p:txBody>
      </p:sp>
      <p:sp>
        <p:nvSpPr>
          <p:cNvPr id="10" name="Text Box 22">
            <a:extLst>
              <a:ext uri="{FF2B5EF4-FFF2-40B4-BE49-F238E27FC236}">
                <a16:creationId xmlns:a16="http://schemas.microsoft.com/office/drawing/2014/main" xmlns="" id="{9D158ACD-CCDE-4715-8872-20F88FC0D3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376" y="1628800"/>
            <a:ext cx="935037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4022968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xmlns="" id="{980A32E4-C90D-4FBD-AEB0-EC03D8E50803}"/>
              </a:ext>
            </a:extLst>
          </p:cNvPr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6" name="文本框 1">
            <a:extLst>
              <a:ext uri="{FF2B5EF4-FFF2-40B4-BE49-F238E27FC236}">
                <a16:creationId xmlns:a16="http://schemas.microsoft.com/office/drawing/2014/main" xmlns="" id="{50FD8B8E-33BE-4739-B0DB-8EBF36847A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336" y="974725"/>
            <a:ext cx="11937017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3.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如图，直线AB、CD相交于点E，EF⊥AB于E，若∠CEF=58°，则∠BED的度数为</a:t>
            </a:r>
            <a:r>
              <a:rPr lang="zh-CN" altLang="en-US" sz="2800" u="sng" dirty="0">
                <a:latin typeface="Times New Roman" panose="02020603050405020304" pitchFamily="18" charset="0"/>
                <a:ea typeface="黑体" panose="02010609060101010101" pitchFamily="49" charset="-122"/>
              </a:rPr>
              <a:t>         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.</a:t>
            </a:r>
          </a:p>
        </p:txBody>
      </p:sp>
      <p:grpSp>
        <p:nvGrpSpPr>
          <p:cNvPr id="8" name="组合 2">
            <a:extLst>
              <a:ext uri="{FF2B5EF4-FFF2-40B4-BE49-F238E27FC236}">
                <a16:creationId xmlns:a16="http://schemas.microsoft.com/office/drawing/2014/main" xmlns="" id="{6F97852B-C3D2-4245-9140-0D008346ED59}"/>
              </a:ext>
            </a:extLst>
          </p:cNvPr>
          <p:cNvGrpSpPr>
            <a:grpSpLocks/>
          </p:cNvGrpSpPr>
          <p:nvPr/>
        </p:nvGrpSpPr>
        <p:grpSpPr bwMode="auto">
          <a:xfrm>
            <a:off x="7464152" y="2152052"/>
            <a:ext cx="3379788" cy="2336800"/>
            <a:chOff x="4948" y="4779"/>
            <a:chExt cx="5322" cy="3681"/>
          </a:xfrm>
        </p:grpSpPr>
        <p:grpSp>
          <p:nvGrpSpPr>
            <p:cNvPr id="9" name="Group 26">
              <a:extLst>
                <a:ext uri="{FF2B5EF4-FFF2-40B4-BE49-F238E27FC236}">
                  <a16:creationId xmlns:a16="http://schemas.microsoft.com/office/drawing/2014/main" xmlns="" id="{492800A9-3357-41C5-8941-5887E3D8ECA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47" y="4779"/>
              <a:ext cx="5322" cy="3214"/>
              <a:chOff x="0" y="-281"/>
              <a:chExt cx="5323" cy="3214"/>
            </a:xfrm>
          </p:grpSpPr>
          <p:sp>
            <p:nvSpPr>
              <p:cNvPr id="11" name="Line 5">
                <a:extLst>
                  <a:ext uri="{FF2B5EF4-FFF2-40B4-BE49-F238E27FC236}">
                    <a16:creationId xmlns:a16="http://schemas.microsoft.com/office/drawing/2014/main" xmlns="" id="{095EC35D-E607-44AB-974A-6AEAE2B765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3" y="1970"/>
                <a:ext cx="4875" cy="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" name="Line 6">
                <a:extLst>
                  <a:ext uri="{FF2B5EF4-FFF2-40B4-BE49-F238E27FC236}">
                    <a16:creationId xmlns:a16="http://schemas.microsoft.com/office/drawing/2014/main" xmlns="" id="{1EC0C9A7-8C41-4F50-8711-D548BD4709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0" y="809"/>
                <a:ext cx="3381" cy="2124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" name="Line 7">
                <a:extLst>
                  <a:ext uri="{FF2B5EF4-FFF2-40B4-BE49-F238E27FC236}">
                    <a16:creationId xmlns:a16="http://schemas.microsoft.com/office/drawing/2014/main" xmlns="" id="{BFEC7668-D869-4A75-8BEC-49041A5052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63" y="49"/>
                <a:ext cx="0" cy="1928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" name="Text Box 25">
                <a:extLst>
                  <a:ext uri="{FF2B5EF4-FFF2-40B4-BE49-F238E27FC236}">
                    <a16:creationId xmlns:a16="http://schemas.microsoft.com/office/drawing/2014/main" xmlns="" id="{D97A6820-E6BA-4D96-8C2F-63DBB2286D5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61" y="113"/>
                <a:ext cx="1080" cy="7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zh-CN" sz="2400" i="1">
                    <a:latin typeface="Times New Roman" panose="02020603050405020304" pitchFamily="18" charset="0"/>
                    <a:ea typeface="黑体" panose="02010609060101010101" pitchFamily="49" charset="-122"/>
                  </a:rPr>
                  <a:t>C</a:t>
                </a:r>
              </a:p>
            </p:txBody>
          </p:sp>
          <p:sp>
            <p:nvSpPr>
              <p:cNvPr id="15" name="Text Box 27">
                <a:extLst>
                  <a:ext uri="{FF2B5EF4-FFF2-40B4-BE49-F238E27FC236}">
                    <a16:creationId xmlns:a16="http://schemas.microsoft.com/office/drawing/2014/main" xmlns="" id="{3E8B7FE6-62B4-4E0B-B0F2-76A71FF6047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0" y="1870"/>
                <a:ext cx="600" cy="7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zh-CN" sz="2400" i="1">
                    <a:latin typeface="Times New Roman" panose="02020603050405020304" pitchFamily="18" charset="0"/>
                    <a:ea typeface="黑体" panose="02010609060101010101" pitchFamily="49" charset="-122"/>
                  </a:rPr>
                  <a:t>A</a:t>
                </a:r>
              </a:p>
            </p:txBody>
          </p:sp>
          <p:sp>
            <p:nvSpPr>
              <p:cNvPr id="16" name="Text Box 28">
                <a:extLst>
                  <a:ext uri="{FF2B5EF4-FFF2-40B4-BE49-F238E27FC236}">
                    <a16:creationId xmlns:a16="http://schemas.microsoft.com/office/drawing/2014/main" xmlns="" id="{827EDB9C-E02C-4F86-8A4C-F233D07A241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483" y="1892"/>
                <a:ext cx="840" cy="7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zh-CN" sz="2400" i="1">
                    <a:latin typeface="Times New Roman" panose="02020603050405020304" pitchFamily="18" charset="0"/>
                    <a:ea typeface="黑体" panose="02010609060101010101" pitchFamily="49" charset="-122"/>
                  </a:rPr>
                  <a:t>B</a:t>
                </a:r>
              </a:p>
            </p:txBody>
          </p:sp>
          <p:sp>
            <p:nvSpPr>
              <p:cNvPr id="17" name="Text Box 29">
                <a:extLst>
                  <a:ext uri="{FF2B5EF4-FFF2-40B4-BE49-F238E27FC236}">
                    <a16:creationId xmlns:a16="http://schemas.microsoft.com/office/drawing/2014/main" xmlns="" id="{1D2BD6DA-B0C5-4217-A6DD-BD9D79061FB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86" y="1262"/>
                <a:ext cx="600" cy="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zh-CN" sz="2400" i="1">
                    <a:latin typeface="Times New Roman" panose="02020603050405020304" pitchFamily="18" charset="0"/>
                    <a:ea typeface="黑体" panose="02010609060101010101" pitchFamily="49" charset="-122"/>
                  </a:rPr>
                  <a:t>E</a:t>
                </a:r>
              </a:p>
            </p:txBody>
          </p:sp>
          <p:sp>
            <p:nvSpPr>
              <p:cNvPr id="18" name="Text Box 30">
                <a:extLst>
                  <a:ext uri="{FF2B5EF4-FFF2-40B4-BE49-F238E27FC236}">
                    <a16:creationId xmlns:a16="http://schemas.microsoft.com/office/drawing/2014/main" xmlns="" id="{AE32DC0D-3DAD-41EF-8E4B-856D652FBF8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656" y="-281"/>
                <a:ext cx="884" cy="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zh-CN" sz="2400" i="1">
                    <a:latin typeface="Times New Roman" panose="02020603050405020304" pitchFamily="18" charset="0"/>
                    <a:ea typeface="黑体" panose="02010609060101010101" pitchFamily="49" charset="-122"/>
                  </a:rPr>
                  <a:t>F </a:t>
                </a:r>
              </a:p>
            </p:txBody>
          </p:sp>
        </p:grpSp>
        <p:sp>
          <p:nvSpPr>
            <p:cNvPr id="10" name="Text Box 26">
              <a:extLst>
                <a:ext uri="{FF2B5EF4-FFF2-40B4-BE49-F238E27FC236}">
                  <a16:creationId xmlns:a16="http://schemas.microsoft.com/office/drawing/2014/main" xmlns="" id="{A31073E8-33C6-4860-B147-3D3C3F2137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07" y="7742"/>
              <a:ext cx="1075" cy="7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400">
                  <a:latin typeface="Times New Roman" panose="02020603050405020304" pitchFamily="18" charset="0"/>
                  <a:ea typeface="黑体" panose="02010609060101010101" pitchFamily="49" charset="-122"/>
                </a:rPr>
                <a:t>  D</a:t>
              </a:r>
            </a:p>
          </p:txBody>
        </p:sp>
      </p:grpSp>
      <p:sp>
        <p:nvSpPr>
          <p:cNvPr id="19" name="Text Box 18">
            <a:extLst>
              <a:ext uri="{FF2B5EF4-FFF2-40B4-BE49-F238E27FC236}">
                <a16:creationId xmlns:a16="http://schemas.microsoft.com/office/drawing/2014/main" xmlns="" id="{AEB4C7D0-112F-4DCB-999E-2F4DDEA30F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5520" y="1668766"/>
            <a:ext cx="9366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 dirty="0">
                <a:solidFill>
                  <a:srgbClr val="F8081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32</a:t>
            </a:r>
            <a:r>
              <a:rPr lang="zh-CN" altLang="en-US" sz="2800" dirty="0">
                <a:solidFill>
                  <a:srgbClr val="F8081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°</a:t>
            </a:r>
          </a:p>
        </p:txBody>
      </p:sp>
    </p:spTree>
    <p:extLst>
      <p:ext uri="{BB962C8B-B14F-4D97-AF65-F5344CB8AC3E}">
        <p14:creationId xmlns:p14="http://schemas.microsoft.com/office/powerpoint/2010/main" val="2049445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xmlns="" id="{980A32E4-C90D-4FBD-AEB0-EC03D8E50803}"/>
              </a:ext>
            </a:extLst>
          </p:cNvPr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6" name="文本框 1">
            <a:extLst>
              <a:ext uri="{FF2B5EF4-FFF2-40B4-BE49-F238E27FC236}">
                <a16:creationId xmlns:a16="http://schemas.microsoft.com/office/drawing/2014/main" xmlns="" id="{89F2DA19-C8CC-4D12-A321-DAAADB1C83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4968" y="942798"/>
            <a:ext cx="11937032" cy="1152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4.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如图，AO⊥FD，OD为∠BOC的平分线，OE为射线OB的反向延长线，若∠AOB=40°，求∠EOF、∠COE的度数．</a:t>
            </a:r>
          </a:p>
        </p:txBody>
      </p:sp>
      <p:grpSp>
        <p:nvGrpSpPr>
          <p:cNvPr id="8" name="组合 6">
            <a:extLst>
              <a:ext uri="{FF2B5EF4-FFF2-40B4-BE49-F238E27FC236}">
                <a16:creationId xmlns:a16="http://schemas.microsoft.com/office/drawing/2014/main" xmlns="" id="{09E166D2-9686-467A-B4EE-836D03E54887}"/>
              </a:ext>
            </a:extLst>
          </p:cNvPr>
          <p:cNvGrpSpPr>
            <a:grpSpLocks/>
          </p:cNvGrpSpPr>
          <p:nvPr/>
        </p:nvGrpSpPr>
        <p:grpSpPr bwMode="auto">
          <a:xfrm>
            <a:off x="8544272" y="2201251"/>
            <a:ext cx="2876550" cy="2898775"/>
            <a:chOff x="3267" y="4654"/>
            <a:chExt cx="4530" cy="4566"/>
          </a:xfrm>
        </p:grpSpPr>
        <p:grpSp>
          <p:nvGrpSpPr>
            <p:cNvPr id="9" name="组合 3">
              <a:extLst>
                <a:ext uri="{FF2B5EF4-FFF2-40B4-BE49-F238E27FC236}">
                  <a16:creationId xmlns:a16="http://schemas.microsoft.com/office/drawing/2014/main" xmlns="" id="{58706685-9DF0-4739-A4F9-EF959F720AB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66" y="4654"/>
              <a:ext cx="4531" cy="4468"/>
              <a:chOff x="5286" y="4612"/>
              <a:chExt cx="4532" cy="4468"/>
            </a:xfrm>
          </p:grpSpPr>
          <p:grpSp>
            <p:nvGrpSpPr>
              <p:cNvPr id="12" name="Group 26">
                <a:extLst>
                  <a:ext uri="{FF2B5EF4-FFF2-40B4-BE49-F238E27FC236}">
                    <a16:creationId xmlns:a16="http://schemas.microsoft.com/office/drawing/2014/main" xmlns="" id="{804CAC3A-B634-4EC9-902E-0544C0BD977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86" y="4612"/>
                <a:ext cx="4531" cy="3955"/>
                <a:chOff x="339" y="-448"/>
                <a:chExt cx="4532" cy="3955"/>
              </a:xfrm>
            </p:grpSpPr>
            <p:sp>
              <p:nvSpPr>
                <p:cNvPr id="14" name="Line 5">
                  <a:extLst>
                    <a:ext uri="{FF2B5EF4-FFF2-40B4-BE49-F238E27FC236}">
                      <a16:creationId xmlns:a16="http://schemas.microsoft.com/office/drawing/2014/main" xmlns="" id="{E4327DC7-5C84-49CF-90B3-3A9302C94B8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01" y="1970"/>
                  <a:ext cx="3219" cy="7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5" name="Line 6">
                  <a:extLst>
                    <a:ext uri="{FF2B5EF4-FFF2-40B4-BE49-F238E27FC236}">
                      <a16:creationId xmlns:a16="http://schemas.microsoft.com/office/drawing/2014/main" xmlns="" id="{C56513C8-BCBF-439D-A610-985D481E047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606" y="385"/>
                  <a:ext cx="2026" cy="3122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" name="Line 7">
                  <a:extLst>
                    <a:ext uri="{FF2B5EF4-FFF2-40B4-BE49-F238E27FC236}">
                      <a16:creationId xmlns:a16="http://schemas.microsoft.com/office/drawing/2014/main" xmlns="" id="{EFABBA75-A5E0-4BFF-B8A9-663BC2E8FD9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63" y="49"/>
                  <a:ext cx="0" cy="1928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7" name="Text Box 25">
                  <a:extLst>
                    <a:ext uri="{FF2B5EF4-FFF2-40B4-BE49-F238E27FC236}">
                      <a16:creationId xmlns:a16="http://schemas.microsoft.com/office/drawing/2014/main" xmlns="" id="{7B337879-FEE9-4F8A-8986-BD49D49A866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079" y="-448"/>
                  <a:ext cx="1080" cy="7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en-US" altLang="zh-CN" sz="2400" i="1">
                      <a:latin typeface="Times New Roman" panose="02020603050405020304" pitchFamily="18" charset="0"/>
                      <a:ea typeface="黑体" panose="02010609060101010101" pitchFamily="49" charset="-122"/>
                    </a:rPr>
                    <a:t>A</a:t>
                  </a:r>
                </a:p>
              </p:txBody>
            </p:sp>
            <p:sp>
              <p:nvSpPr>
                <p:cNvPr id="18" name="Text Box 27">
                  <a:extLst>
                    <a:ext uri="{FF2B5EF4-FFF2-40B4-BE49-F238E27FC236}">
                      <a16:creationId xmlns:a16="http://schemas.microsoft.com/office/drawing/2014/main" xmlns="" id="{6DBEE178-31AA-466D-BB64-FBCB969157D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39" y="1870"/>
                  <a:ext cx="600" cy="7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en-US" altLang="zh-CN" sz="2400" i="1">
                      <a:latin typeface="Times New Roman" panose="02020603050405020304" pitchFamily="18" charset="0"/>
                      <a:ea typeface="黑体" panose="02010609060101010101" pitchFamily="49" charset="-122"/>
                    </a:rPr>
                    <a:t>F</a:t>
                  </a:r>
                </a:p>
              </p:txBody>
            </p:sp>
            <p:sp>
              <p:nvSpPr>
                <p:cNvPr id="19" name="Text Box 28">
                  <a:extLst>
                    <a:ext uri="{FF2B5EF4-FFF2-40B4-BE49-F238E27FC236}">
                      <a16:creationId xmlns:a16="http://schemas.microsoft.com/office/drawing/2014/main" xmlns="" id="{8572FBE3-9A7E-45B0-A7D8-589BF7F4153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031" y="1892"/>
                  <a:ext cx="840" cy="7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en-US" altLang="zh-CN" sz="2400" i="1">
                      <a:latin typeface="Times New Roman" panose="02020603050405020304" pitchFamily="18" charset="0"/>
                      <a:ea typeface="黑体" panose="02010609060101010101" pitchFamily="49" charset="-122"/>
                    </a:rPr>
                    <a:t>D</a:t>
                  </a:r>
                </a:p>
              </p:txBody>
            </p:sp>
            <p:sp>
              <p:nvSpPr>
                <p:cNvPr id="20" name="Text Box 29">
                  <a:extLst>
                    <a:ext uri="{FF2B5EF4-FFF2-40B4-BE49-F238E27FC236}">
                      <a16:creationId xmlns:a16="http://schemas.microsoft.com/office/drawing/2014/main" xmlns="" id="{A2A4BA21-002E-442C-A6C2-A2C07B93B3D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873" y="1865"/>
                  <a:ext cx="600" cy="7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en-US" altLang="zh-CN" sz="2400" i="1">
                      <a:latin typeface="Times New Roman" panose="02020603050405020304" pitchFamily="18" charset="0"/>
                      <a:ea typeface="黑体" panose="02010609060101010101" pitchFamily="49" charset="-122"/>
                    </a:rPr>
                    <a:t>O</a:t>
                  </a:r>
                </a:p>
              </p:txBody>
            </p:sp>
            <p:sp>
              <p:nvSpPr>
                <p:cNvPr id="21" name="Text Box 30">
                  <a:extLst>
                    <a:ext uri="{FF2B5EF4-FFF2-40B4-BE49-F238E27FC236}">
                      <a16:creationId xmlns:a16="http://schemas.microsoft.com/office/drawing/2014/main" xmlns="" id="{FBFE3916-7224-4136-9C29-ACB2C0CBD28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560" y="-281"/>
                  <a:ext cx="884" cy="7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en-US" altLang="zh-CN" sz="2400" i="1">
                      <a:latin typeface="Times New Roman" panose="02020603050405020304" pitchFamily="18" charset="0"/>
                      <a:ea typeface="黑体" panose="02010609060101010101" pitchFamily="49" charset="-122"/>
                    </a:rPr>
                    <a:t>B </a:t>
                  </a:r>
                </a:p>
              </p:txBody>
            </p:sp>
          </p:grpSp>
          <p:sp>
            <p:nvSpPr>
              <p:cNvPr id="13" name="Text Box 26">
                <a:extLst>
                  <a:ext uri="{FF2B5EF4-FFF2-40B4-BE49-F238E27FC236}">
                    <a16:creationId xmlns:a16="http://schemas.microsoft.com/office/drawing/2014/main" xmlns="" id="{73CFC990-5C72-48FF-AFEB-FBE742C3EC6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635" y="8355"/>
                <a:ext cx="1075" cy="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zh-CN" sz="2400" i="1">
                    <a:latin typeface="Times New Roman" panose="02020603050405020304" pitchFamily="18" charset="0"/>
                    <a:ea typeface="黑体" panose="02010609060101010101" pitchFamily="49" charset="-122"/>
                  </a:rPr>
                  <a:t>  C</a:t>
                </a:r>
              </a:p>
            </p:txBody>
          </p:sp>
        </p:grpSp>
        <p:sp>
          <p:nvSpPr>
            <p:cNvPr id="10" name="Line 7">
              <a:extLst>
                <a:ext uri="{FF2B5EF4-FFF2-40B4-BE49-F238E27FC236}">
                  <a16:creationId xmlns:a16="http://schemas.microsoft.com/office/drawing/2014/main" xmlns="" id="{7732E0E9-A93F-4537-882C-07A9ECEF96F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91" y="7054"/>
              <a:ext cx="1295" cy="1595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Text Box 26">
              <a:extLst>
                <a:ext uri="{FF2B5EF4-FFF2-40B4-BE49-F238E27FC236}">
                  <a16:creationId xmlns:a16="http://schemas.microsoft.com/office/drawing/2014/main" xmlns="" id="{E0D72BDC-01C2-4076-BC3F-D709D0609D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23" y="8496"/>
              <a:ext cx="1075" cy="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400" i="1">
                  <a:latin typeface="Times New Roman" panose="02020603050405020304" pitchFamily="18" charset="0"/>
                  <a:ea typeface="黑体" panose="02010609060101010101" pitchFamily="49" charset="-122"/>
                </a:rPr>
                <a:t>  E</a:t>
              </a:r>
            </a:p>
          </p:txBody>
        </p:sp>
      </p:grp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1E6341F4-EEB6-44ED-BE94-01F5930C89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5050" y="2307273"/>
            <a:ext cx="6416675" cy="3449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解：∵AO⊥OD且∠AOB=40°，</a:t>
            </a:r>
          </a:p>
          <a:p>
            <a:pPr>
              <a:lnSpc>
                <a:spcPct val="13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∴∠BOD=90°-40°=50°，</a:t>
            </a:r>
          </a:p>
          <a:p>
            <a:pPr>
              <a:lnSpc>
                <a:spcPct val="13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∴∠EOF=50°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又∵OD平分∠BOC，</a:t>
            </a:r>
          </a:p>
          <a:p>
            <a:pPr>
              <a:lnSpc>
                <a:spcPct val="13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∴∠DOC=∠BOD=50°，</a:t>
            </a:r>
          </a:p>
          <a:p>
            <a:pPr>
              <a:lnSpc>
                <a:spcPct val="13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∴∠COE=180°-50°-50°=80°．</a:t>
            </a:r>
          </a:p>
        </p:txBody>
      </p:sp>
    </p:spTree>
    <p:extLst>
      <p:ext uri="{BB962C8B-B14F-4D97-AF65-F5344CB8AC3E}">
        <p14:creationId xmlns:p14="http://schemas.microsoft.com/office/powerpoint/2010/main" val="4181547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xmlns="" id="{980A32E4-C90D-4FBD-AEB0-EC03D8E50803}"/>
              </a:ext>
            </a:extLst>
          </p:cNvPr>
          <p:cNvSpPr/>
          <p:nvPr/>
        </p:nvSpPr>
        <p:spPr>
          <a:xfrm>
            <a:off x="4742362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小结梳理</a:t>
            </a:r>
          </a:p>
        </p:txBody>
      </p:sp>
      <p:sp>
        <p:nvSpPr>
          <p:cNvPr id="11" name="Text Box 7">
            <a:extLst>
              <a:ext uri="{FF2B5EF4-FFF2-40B4-BE49-F238E27FC236}">
                <a16:creationId xmlns:a16="http://schemas.microsoft.com/office/drawing/2014/main" xmlns="" id="{B91F1866-E2D5-43DB-852E-3A7C71B45B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881" y="4042295"/>
            <a:ext cx="115296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 dirty="0">
                <a:latin typeface="Times New Roman" panose="02020603050405020304" pitchFamily="18" charset="0"/>
              </a:rPr>
              <a:t>垂线的性质</a:t>
            </a:r>
            <a:r>
              <a:rPr kumimoji="1" lang="en-US" altLang="zh-CN" sz="2800" b="1" dirty="0">
                <a:latin typeface="Times New Roman" panose="02020603050405020304" pitchFamily="18" charset="0"/>
              </a:rPr>
              <a:t>1</a:t>
            </a:r>
            <a:r>
              <a:rPr kumimoji="1" lang="zh-CN" altLang="en-US" sz="2800" b="1" dirty="0">
                <a:latin typeface="Times New Roman" panose="02020603050405020304" pitchFamily="18" charset="0"/>
              </a:rPr>
              <a:t>：过一点</a:t>
            </a:r>
            <a:r>
              <a:rPr kumimoji="1"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有且只有</a:t>
            </a:r>
            <a:r>
              <a:rPr kumimoji="1" lang="zh-CN" altLang="en-US" sz="2800" b="1" dirty="0">
                <a:latin typeface="Times New Roman" panose="02020603050405020304" pitchFamily="18" charset="0"/>
              </a:rPr>
              <a:t>一条直线与已知直线垂直。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D9DF5B4D-1AD0-40EB-BCEC-A8332D11025B}"/>
              </a:ext>
            </a:extLst>
          </p:cNvPr>
          <p:cNvSpPr txBox="1"/>
          <p:nvPr/>
        </p:nvSpPr>
        <p:spPr>
          <a:xfrm>
            <a:off x="152686" y="944197"/>
            <a:ext cx="2153485" cy="646331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sz="3600" b="1" dirty="0"/>
              <a:t>一个定义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51FF91F1-12D8-4153-926F-4897129721B2}"/>
              </a:ext>
            </a:extLst>
          </p:cNvPr>
          <p:cNvSpPr txBox="1"/>
          <p:nvPr/>
        </p:nvSpPr>
        <p:spPr>
          <a:xfrm>
            <a:off x="153902" y="3206959"/>
            <a:ext cx="2153485" cy="646331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sz="3600" b="1" dirty="0"/>
              <a:t>一个性质</a:t>
            </a:r>
          </a:p>
        </p:txBody>
      </p:sp>
      <p:sp>
        <p:nvSpPr>
          <p:cNvPr id="14" name="Rectangle 5">
            <a:extLst>
              <a:ext uri="{FF2B5EF4-FFF2-40B4-BE49-F238E27FC236}">
                <a16:creationId xmlns:a16="http://schemas.microsoft.com/office/drawing/2014/main" xmlns="" id="{4D18CF5F-9B87-475B-9FC8-D61F7D9EBD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3392" y="1571404"/>
            <a:ext cx="11688365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/>
            <a:r>
              <a:rPr kumimoji="1" lang="zh-CN" altLang="en-US" sz="2800" b="1" dirty="0">
                <a:latin typeface="Times New Roman" panose="02020603050405020304" pitchFamily="18" charset="0"/>
              </a:rPr>
              <a:t>垂直：当两条直线相交所成的四个角中，有一个角是</a:t>
            </a:r>
            <a:r>
              <a:rPr kumimoji="1"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直角</a:t>
            </a:r>
            <a:r>
              <a:rPr kumimoji="1" lang="zh-CN" altLang="en-US" sz="2800" b="1" dirty="0">
                <a:latin typeface="Times New Roman" panose="02020603050405020304" pitchFamily="18" charset="0"/>
              </a:rPr>
              <a:t>时，就说这两条直线</a:t>
            </a:r>
            <a:r>
              <a:rPr kumimoji="1"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互相垂直</a:t>
            </a:r>
            <a:r>
              <a:rPr kumimoji="1" lang="zh-CN" altLang="en-US" sz="2800" b="1" dirty="0">
                <a:latin typeface="Times New Roman" panose="02020603050405020304" pitchFamily="18" charset="0"/>
              </a:rPr>
              <a:t>；其中一条直线叫做另一条直线的</a:t>
            </a:r>
            <a:r>
              <a:rPr kumimoji="1" lang="zh-CN" altLang="en-US" sz="28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垂线</a:t>
            </a:r>
            <a:r>
              <a:rPr kumimoji="1" lang="zh-CN" altLang="en-US" sz="2800" b="1" dirty="0">
                <a:latin typeface="Times New Roman" panose="02020603050405020304" pitchFamily="18" charset="0"/>
              </a:rPr>
              <a:t>，它们的交点叫做</a:t>
            </a:r>
            <a:r>
              <a:rPr kumimoji="1"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垂足</a:t>
            </a:r>
            <a:r>
              <a:rPr kumimoji="1" lang="zh-CN" altLang="en-US" sz="2800" b="1" dirty="0">
                <a:latin typeface="Times New Roman" panose="02020603050405020304" pitchFamily="18" charset="0"/>
              </a:rPr>
              <a:t>。</a:t>
            </a:r>
            <a:endParaRPr kumimoji="1" lang="en-US" altLang="zh-CN" sz="2800" b="1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04717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3236595" y="2355215"/>
            <a:ext cx="5719445" cy="1210945"/>
          </a:xfrm>
          <a:custGeom>
            <a:avLst/>
            <a:gdLst>
              <a:gd name="connsiteX0" fmla="*/ 274000 w 5719390"/>
              <a:gd name="connsiteY0" fmla="*/ 0 h 1353671"/>
              <a:gd name="connsiteX1" fmla="*/ 5277768 w 5719390"/>
              <a:gd name="connsiteY1" fmla="*/ 0 h 1353671"/>
              <a:gd name="connsiteX2" fmla="*/ 5719390 w 5719390"/>
              <a:gd name="connsiteY2" fmla="*/ 134605 h 1353671"/>
              <a:gd name="connsiteX3" fmla="*/ 5719390 w 5719390"/>
              <a:gd name="connsiteY3" fmla="*/ 507988 h 1353671"/>
              <a:gd name="connsiteX4" fmla="*/ 5342828 w 5719390"/>
              <a:gd name="connsiteY4" fmla="*/ 1353671 h 1353671"/>
              <a:gd name="connsiteX5" fmla="*/ 493707 w 5719390"/>
              <a:gd name="connsiteY5" fmla="*/ 1353671 h 1353671"/>
              <a:gd name="connsiteX6" fmla="*/ 0 w 5719390"/>
              <a:gd name="connsiteY6" fmla="*/ 1139661 h 1353671"/>
              <a:gd name="connsiteX7" fmla="*/ 0 w 5719390"/>
              <a:gd name="connsiteY7" fmla="*/ 615349 h 1353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19390" h="1353671">
                <a:moveTo>
                  <a:pt x="274000" y="0"/>
                </a:moveTo>
                <a:lnTo>
                  <a:pt x="5277768" y="0"/>
                </a:lnTo>
                <a:lnTo>
                  <a:pt x="5719390" y="134605"/>
                </a:lnTo>
                <a:lnTo>
                  <a:pt x="5719390" y="507988"/>
                </a:lnTo>
                <a:lnTo>
                  <a:pt x="5342828" y="1353671"/>
                </a:lnTo>
                <a:lnTo>
                  <a:pt x="493707" y="1353671"/>
                </a:lnTo>
                <a:lnTo>
                  <a:pt x="0" y="1139661"/>
                </a:lnTo>
                <a:lnTo>
                  <a:pt x="0" y="6153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4028556" y="2431163"/>
            <a:ext cx="4392930" cy="109728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en-US" sz="6600" b="1" dirty="0">
                <a:solidFill>
                  <a:srgbClr val="00B050"/>
                </a:solidFill>
              </a:rPr>
              <a:t>谢谢观看！</a:t>
            </a:r>
          </a:p>
        </p:txBody>
      </p:sp>
      <p:sp>
        <p:nvSpPr>
          <p:cNvPr id="5" name="任意多边形 4"/>
          <p:cNvSpPr/>
          <p:nvPr/>
        </p:nvSpPr>
        <p:spPr>
          <a:xfrm rot="20111513">
            <a:off x="2790009" y="2054279"/>
            <a:ext cx="402771" cy="674914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2589262" y="2810508"/>
            <a:ext cx="359229" cy="326571"/>
          </a:xfrm>
          <a:custGeom>
            <a:avLst/>
            <a:gdLst>
              <a:gd name="connsiteX0" fmla="*/ 0 w 359229"/>
              <a:gd name="connsiteY0" fmla="*/ 0 h 326571"/>
              <a:gd name="connsiteX1" fmla="*/ 250372 w 359229"/>
              <a:gd name="connsiteY1" fmla="*/ 10885 h 326571"/>
              <a:gd name="connsiteX2" fmla="*/ 359229 w 359229"/>
              <a:gd name="connsiteY2" fmla="*/ 250371 h 326571"/>
              <a:gd name="connsiteX3" fmla="*/ 108857 w 359229"/>
              <a:gd name="connsiteY3" fmla="*/ 326571 h 326571"/>
              <a:gd name="connsiteX4" fmla="*/ 0 w 359229"/>
              <a:gd name="connsiteY4" fmla="*/ 0 h 326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229" h="326571">
                <a:moveTo>
                  <a:pt x="0" y="0"/>
                </a:moveTo>
                <a:lnTo>
                  <a:pt x="250372" y="10885"/>
                </a:lnTo>
                <a:lnTo>
                  <a:pt x="359229" y="250371"/>
                </a:lnTo>
                <a:lnTo>
                  <a:pt x="108857" y="32657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8978878" y="3027615"/>
            <a:ext cx="258339" cy="270334"/>
          </a:xfrm>
          <a:custGeom>
            <a:avLst/>
            <a:gdLst>
              <a:gd name="connsiteX0" fmla="*/ 174171 w 642257"/>
              <a:gd name="connsiteY0" fmla="*/ 566058 h 566058"/>
              <a:gd name="connsiteX1" fmla="*/ 642257 w 642257"/>
              <a:gd name="connsiteY1" fmla="*/ 283029 h 566058"/>
              <a:gd name="connsiteX2" fmla="*/ 293914 w 642257"/>
              <a:gd name="connsiteY2" fmla="*/ 0 h 566058"/>
              <a:gd name="connsiteX3" fmla="*/ 0 w 642257"/>
              <a:gd name="connsiteY3" fmla="*/ 185058 h 566058"/>
              <a:gd name="connsiteX4" fmla="*/ 174171 w 642257"/>
              <a:gd name="connsiteY4" fmla="*/ 566058 h 566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2257" h="566058">
                <a:moveTo>
                  <a:pt x="174171" y="566058"/>
                </a:moveTo>
                <a:lnTo>
                  <a:pt x="642257" y="283029"/>
                </a:lnTo>
                <a:lnTo>
                  <a:pt x="293914" y="0"/>
                </a:lnTo>
                <a:lnTo>
                  <a:pt x="0" y="185058"/>
                </a:lnTo>
                <a:lnTo>
                  <a:pt x="174171" y="5660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9336256" y="2431554"/>
            <a:ext cx="381000" cy="272143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rot="13248669">
            <a:off x="2929274" y="3642039"/>
            <a:ext cx="181263" cy="30904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 rot="17258953">
            <a:off x="8686693" y="1843429"/>
            <a:ext cx="397911" cy="42832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4">
            <a:extLst>
              <a:ext uri="{FF2B5EF4-FFF2-40B4-BE49-F238E27FC236}">
                <a16:creationId xmlns:a16="http://schemas.microsoft.com/office/drawing/2014/main" xmlns="" id="{518A522F-0DD7-4931-B532-552E83E22995}"/>
              </a:ext>
            </a:extLst>
          </p:cNvPr>
          <p:cNvSpPr/>
          <p:nvPr/>
        </p:nvSpPr>
        <p:spPr>
          <a:xfrm rot="20111513">
            <a:off x="9009372" y="3497680"/>
            <a:ext cx="416758" cy="406389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13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3164 0.01412 L 0.01302 0.00787 " pathEditMode="relative" rAng="0" ptsTypes="AA">
                                      <p:cBhvr>
                                        <p:cTn id="18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8" y="-32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3164 0.01412 L 0.00429 0.03541 " pathEditMode="relative" rAng="0" ptsTypes="AA">
                                      <p:cBhvr>
                                        <p:cTn id="23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7" y="1065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963 0.04954 L 3.95833E-6 -3.33333E-6 " pathEditMode="relative" rAng="0" ptsTypes="AA">
                                      <p:cBhvr>
                                        <p:cTn id="28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2" y="-247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237 0.00463 L 0.00807 -0.025 " pathEditMode="relative" rAng="0" ptsTypes="AA">
                                      <p:cBhvr>
                                        <p:cTn id="33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-1481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1902 -0.01921 L 4.79167E-6 -4.44444E-6 " pathEditMode="relative" rAng="0" ptsTypes="AA">
                                      <p:cBhvr>
                                        <p:cTn id="38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1" y="949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46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  <p:bldP spid="5" grpId="0" bldLvl="0" animBg="1"/>
      <p:bldP spid="5" grpId="1" bldLvl="0" animBg="1"/>
      <p:bldP spid="6" grpId="0" bldLvl="0" animBg="1"/>
      <p:bldP spid="6" grpId="1" bldLvl="0" animBg="1"/>
      <p:bldP spid="7" grpId="0" bldLvl="0" animBg="1"/>
      <p:bldP spid="7" grpId="1" bldLvl="0" animBg="1"/>
      <p:bldP spid="8" grpId="0" bldLvl="0" animBg="1"/>
      <p:bldP spid="8" grpId="1" bldLvl="0" animBg="1"/>
      <p:bldP spid="10" grpId="0" bldLvl="0" animBg="1"/>
      <p:bldP spid="10" grpId="1" bldLvl="0" animBg="1"/>
      <p:bldP spid="11" grpId="0" bldLvl="0" animBg="1"/>
      <p:bldP spid="11" grpId="1" bldLvl="0" animBg="1"/>
      <p:bldP spid="12" grpId="0" bldLvl="0" animBg="1"/>
      <p:bldP spid="12" grpId="1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xmlns="" id="{5302FE08-0871-4865-9D41-00420280E63A}"/>
              </a:ext>
            </a:extLst>
          </p:cNvPr>
          <p:cNvSpPr/>
          <p:nvPr/>
        </p:nvSpPr>
        <p:spPr>
          <a:xfrm>
            <a:off x="4655840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学习任务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xmlns="" id="{8ED41F53-FC96-43E2-8BD1-D40AD3AF6F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4" y="1610936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3">
            <a:extLst>
              <a:ext uri="{FF2B5EF4-FFF2-40B4-BE49-F238E27FC236}">
                <a16:creationId xmlns:a16="http://schemas.microsoft.com/office/drawing/2014/main" xmlns="" id="{2A3699B9-CE3F-4877-958B-534FC65BDAE1}"/>
              </a:ext>
            </a:extLst>
          </p:cNvPr>
          <p:cNvSpPr txBox="1"/>
          <p:nvPr/>
        </p:nvSpPr>
        <p:spPr>
          <a:xfrm>
            <a:off x="1554044" y="1563638"/>
            <a:ext cx="9077591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垂直的定义及表示法？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xmlns="" id="{42967092-4447-4E64-B2A5-15AC726C83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642" y="2785402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8">
            <a:extLst>
              <a:ext uri="{FF2B5EF4-FFF2-40B4-BE49-F238E27FC236}">
                <a16:creationId xmlns:a16="http://schemas.microsoft.com/office/drawing/2014/main" xmlns="" id="{948280AB-02FC-4C5F-8851-B2A6D3F0A0E0}"/>
              </a:ext>
            </a:extLst>
          </p:cNvPr>
          <p:cNvSpPr txBox="1"/>
          <p:nvPr/>
        </p:nvSpPr>
        <p:spPr>
          <a:xfrm>
            <a:off x="1560364" y="2715823"/>
            <a:ext cx="10631636" cy="741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理解垂线的性质并能灵活应用性质解决问题？</a:t>
            </a:r>
          </a:p>
        </p:txBody>
      </p:sp>
    </p:spTree>
    <p:extLst>
      <p:ext uri="{BB962C8B-B14F-4D97-AF65-F5344CB8AC3E}">
        <p14:creationId xmlns:p14="http://schemas.microsoft.com/office/powerpoint/2010/main" val="32315390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3CB87F56-967B-4145-B748-712BF61DD12E}"/>
              </a:ext>
            </a:extLst>
          </p:cNvPr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复习回顾</a:t>
            </a:r>
          </a:p>
        </p:txBody>
      </p:sp>
      <p:grpSp>
        <p:nvGrpSpPr>
          <p:cNvPr id="28" name="Group 2">
            <a:extLst>
              <a:ext uri="{FF2B5EF4-FFF2-40B4-BE49-F238E27FC236}">
                <a16:creationId xmlns:a16="http://schemas.microsoft.com/office/drawing/2014/main" xmlns="" id="{A845B0D5-9CDF-47AB-9371-F22A867D10D4}"/>
              </a:ext>
            </a:extLst>
          </p:cNvPr>
          <p:cNvGrpSpPr>
            <a:grpSpLocks/>
          </p:cNvGrpSpPr>
          <p:nvPr/>
        </p:nvGrpSpPr>
        <p:grpSpPr bwMode="auto">
          <a:xfrm>
            <a:off x="479376" y="1012964"/>
            <a:ext cx="10312400" cy="2012950"/>
            <a:chOff x="192" y="240"/>
            <a:chExt cx="6496" cy="1268"/>
          </a:xfrm>
        </p:grpSpPr>
        <p:sp>
          <p:nvSpPr>
            <p:cNvPr id="29" name="Rectangle 3">
              <a:extLst>
                <a:ext uri="{FF2B5EF4-FFF2-40B4-BE49-F238E27FC236}">
                  <a16:creationId xmlns:a16="http://schemas.microsoft.com/office/drawing/2014/main" xmlns="" id="{F4B563FD-09C5-4C9D-9A10-A235679744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" y="240"/>
              <a:ext cx="4354" cy="1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just"/>
              <a:r>
                <a:rPr kumimoji="1" lang="zh-CN" altLang="en-US" sz="2800" b="1" dirty="0">
                  <a:latin typeface="Times New Roman" panose="02020603050405020304" pitchFamily="18" charset="0"/>
                </a:rPr>
                <a:t>问题</a:t>
              </a:r>
              <a:r>
                <a:rPr kumimoji="1" lang="en-US" altLang="zh-CN" sz="2800" b="1" dirty="0">
                  <a:latin typeface="Times New Roman" panose="02020603050405020304" pitchFamily="18" charset="0"/>
                </a:rPr>
                <a:t>1</a:t>
              </a:r>
              <a:r>
                <a:rPr kumimoji="1" lang="zh-CN" altLang="en-US" sz="2800" b="1" dirty="0">
                  <a:latin typeface="Times New Roman" panose="02020603050405020304" pitchFamily="18" charset="0"/>
                </a:rPr>
                <a:t>：如右图，</a:t>
              </a:r>
            </a:p>
            <a:p>
              <a:pPr algn="just"/>
              <a:r>
                <a:rPr kumimoji="1" lang="zh-CN" altLang="en-US" sz="2800" b="1" dirty="0">
                  <a:latin typeface="Times New Roman" panose="02020603050405020304" pitchFamily="18" charset="0"/>
                </a:rPr>
                <a:t>（</a:t>
              </a:r>
              <a:r>
                <a:rPr kumimoji="1" lang="en-US" altLang="zh-CN" sz="2800" b="1" dirty="0">
                  <a:latin typeface="Times New Roman" panose="02020603050405020304" pitchFamily="18" charset="0"/>
                </a:rPr>
                <a:t>1</a:t>
              </a:r>
              <a:r>
                <a:rPr kumimoji="1" lang="zh-CN" altLang="en-US" sz="2800" b="1" dirty="0">
                  <a:latin typeface="Times New Roman" panose="02020603050405020304" pitchFamily="18" charset="0"/>
                </a:rPr>
                <a:t>）∠</a:t>
              </a:r>
              <a:r>
                <a:rPr kumimoji="1" lang="en-US" altLang="zh-CN" sz="2800" b="1" i="1" dirty="0">
                  <a:latin typeface="Times New Roman" panose="02020603050405020304" pitchFamily="18" charset="0"/>
                </a:rPr>
                <a:t>AOC </a:t>
              </a:r>
              <a:r>
                <a:rPr kumimoji="1" lang="zh-CN" altLang="en-US" sz="2800" b="1" dirty="0">
                  <a:latin typeface="Times New Roman" panose="02020603050405020304" pitchFamily="18" charset="0"/>
                </a:rPr>
                <a:t>的对顶角是哪个角？这两个角的关系怎样？</a:t>
              </a:r>
            </a:p>
            <a:p>
              <a:pPr eaLnBrk="0" hangingPunct="0"/>
              <a:endParaRPr kumimoji="1" lang="en-US" altLang="zh-CN" sz="2800" b="1" dirty="0">
                <a:latin typeface="Times New Roman" panose="02020603050405020304" pitchFamily="18" charset="0"/>
              </a:endParaRPr>
            </a:p>
          </p:txBody>
        </p:sp>
        <p:pic>
          <p:nvPicPr>
            <p:cNvPr id="30" name="Picture 4">
              <a:extLst>
                <a:ext uri="{FF2B5EF4-FFF2-40B4-BE49-F238E27FC236}">
                  <a16:creationId xmlns:a16="http://schemas.microsoft.com/office/drawing/2014/main" xmlns="" id="{57A567A0-3711-479B-B7EC-68D87DF680C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64" y="356"/>
              <a:ext cx="1824" cy="1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1" name="Rectangle 5">
            <a:extLst>
              <a:ext uri="{FF2B5EF4-FFF2-40B4-BE49-F238E27FC236}">
                <a16:creationId xmlns:a16="http://schemas.microsoft.com/office/drawing/2014/main" xmlns="" id="{94E31E34-4E7E-4E49-BE78-E5F1D2AD24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3696" y="2273980"/>
            <a:ext cx="691844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kumimoji="1" lang="zh-CN" altLang="en-US" sz="2800" dirty="0">
                <a:latin typeface="宋体" panose="02010600030101010101" pitchFamily="2" charset="-122"/>
              </a:rPr>
              <a:t>（</a:t>
            </a:r>
            <a:r>
              <a:rPr kumimoji="1" lang="en-US" altLang="zh-CN" sz="2800" b="1" dirty="0">
                <a:latin typeface="Times New Roman" panose="02020603050405020304" pitchFamily="18" charset="0"/>
              </a:rPr>
              <a:t>2</a:t>
            </a:r>
            <a:r>
              <a:rPr kumimoji="1" lang="zh-CN" altLang="en-US" sz="2800" b="1" dirty="0">
                <a:latin typeface="宋体" panose="02010600030101010101" pitchFamily="2" charset="-122"/>
              </a:rPr>
              <a:t>）∠</a:t>
            </a:r>
            <a:r>
              <a:rPr kumimoji="1" lang="en-US" altLang="zh-CN" sz="2800" b="1" i="1" dirty="0">
                <a:latin typeface="Times New Roman" panose="02020603050405020304" pitchFamily="18" charset="0"/>
              </a:rPr>
              <a:t>AOC </a:t>
            </a:r>
            <a:r>
              <a:rPr kumimoji="1" lang="zh-CN" altLang="en-US" sz="2800" b="1" dirty="0">
                <a:latin typeface="宋体" panose="02010600030101010101" pitchFamily="2" charset="-122"/>
              </a:rPr>
              <a:t>的邻补角有几个？是哪几个角？</a:t>
            </a:r>
            <a:r>
              <a:rPr kumimoji="1" lang="zh-CN" altLang="en-US" sz="2800" b="1" dirty="0">
                <a:latin typeface="Times New Roman" panose="02020603050405020304" pitchFamily="18" charset="0"/>
              </a:rPr>
              <a:t> </a:t>
            </a:r>
          </a:p>
        </p:txBody>
      </p:sp>
      <p:grpSp>
        <p:nvGrpSpPr>
          <p:cNvPr id="32" name="Group 6">
            <a:extLst>
              <a:ext uri="{FF2B5EF4-FFF2-40B4-BE49-F238E27FC236}">
                <a16:creationId xmlns:a16="http://schemas.microsoft.com/office/drawing/2014/main" xmlns="" id="{0EDFD565-F347-4C18-B865-54C4E29F69B8}"/>
              </a:ext>
            </a:extLst>
          </p:cNvPr>
          <p:cNvGrpSpPr>
            <a:grpSpLocks/>
          </p:cNvGrpSpPr>
          <p:nvPr/>
        </p:nvGrpSpPr>
        <p:grpSpPr bwMode="auto">
          <a:xfrm>
            <a:off x="479376" y="3173591"/>
            <a:ext cx="11022904" cy="3446463"/>
            <a:chOff x="176" y="1770"/>
            <a:chExt cx="5330" cy="2171"/>
          </a:xfrm>
        </p:grpSpPr>
        <p:sp>
          <p:nvSpPr>
            <p:cNvPr id="33" name="Rectangle 7">
              <a:extLst>
                <a:ext uri="{FF2B5EF4-FFF2-40B4-BE49-F238E27FC236}">
                  <a16:creationId xmlns:a16="http://schemas.microsoft.com/office/drawing/2014/main" xmlns="" id="{3A42B92B-88A3-426F-94A3-C99BB52426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" y="1770"/>
              <a:ext cx="5330" cy="5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just"/>
              <a:r>
                <a:rPr kumimoji="1" lang="zh-CN" altLang="en-US" sz="2800" b="1" dirty="0">
                  <a:latin typeface="Times New Roman" panose="02020603050405020304" pitchFamily="18" charset="0"/>
                </a:rPr>
                <a:t>问题</a:t>
              </a:r>
              <a:r>
                <a:rPr kumimoji="1" lang="en-US" altLang="zh-CN" sz="2800" b="1" dirty="0">
                  <a:latin typeface="Times New Roman" panose="02020603050405020304" pitchFamily="18" charset="0"/>
                </a:rPr>
                <a:t>2</a:t>
              </a:r>
              <a:r>
                <a:rPr kumimoji="1" lang="zh-CN" altLang="en-US" sz="2800" b="1" dirty="0">
                  <a:latin typeface="Times New Roman" panose="02020603050405020304" pitchFamily="18" charset="0"/>
                </a:rPr>
                <a:t>：如下图，当∠</a:t>
              </a:r>
              <a:r>
                <a:rPr kumimoji="1" lang="en-US" altLang="zh-CN" sz="2800" b="1" i="1" dirty="0">
                  <a:latin typeface="Times New Roman" panose="02020603050405020304" pitchFamily="18" charset="0"/>
                </a:rPr>
                <a:t>AOC</a:t>
              </a:r>
              <a:r>
                <a:rPr kumimoji="1" lang="zh-CN" altLang="en-US" sz="2800" b="1" dirty="0">
                  <a:latin typeface="Times New Roman" panose="02020603050405020304" pitchFamily="18" charset="0"/>
                </a:rPr>
                <a:t>＝</a:t>
              </a:r>
              <a:r>
                <a:rPr kumimoji="1" lang="en-US" altLang="zh-CN" sz="2800" b="1" dirty="0">
                  <a:latin typeface="Times New Roman" panose="02020603050405020304" pitchFamily="18" charset="0"/>
                </a:rPr>
                <a:t>90°</a:t>
              </a:r>
              <a:r>
                <a:rPr kumimoji="1" lang="zh-CN" altLang="en-US" sz="2800" b="1" dirty="0">
                  <a:latin typeface="Times New Roman" panose="02020603050405020304" pitchFamily="18" charset="0"/>
                </a:rPr>
                <a:t>时，∠</a:t>
              </a:r>
              <a:r>
                <a:rPr kumimoji="1" lang="en-US" altLang="zh-CN" sz="2800" b="1" i="1" dirty="0">
                  <a:latin typeface="Times New Roman" panose="02020603050405020304" pitchFamily="18" charset="0"/>
                </a:rPr>
                <a:t>BOD</a:t>
              </a:r>
              <a:r>
                <a:rPr kumimoji="1" lang="zh-CN" altLang="en-US" sz="2800" b="1" dirty="0">
                  <a:latin typeface="Times New Roman" panose="02020603050405020304" pitchFamily="18" charset="0"/>
                </a:rPr>
                <a:t>、∠</a:t>
              </a:r>
              <a:r>
                <a:rPr kumimoji="1" lang="en-US" altLang="zh-CN" sz="2800" b="1" i="1" dirty="0">
                  <a:latin typeface="Times New Roman" panose="02020603050405020304" pitchFamily="18" charset="0"/>
                </a:rPr>
                <a:t>AOD</a:t>
              </a:r>
              <a:r>
                <a:rPr kumimoji="1" lang="zh-CN" altLang="en-US" sz="2800" b="1" dirty="0">
                  <a:latin typeface="Times New Roman" panose="02020603050405020304" pitchFamily="18" charset="0"/>
                </a:rPr>
                <a:t>、∠</a:t>
              </a:r>
              <a:r>
                <a:rPr kumimoji="1" lang="en-US" altLang="zh-CN" sz="2800" b="1" i="1" dirty="0">
                  <a:latin typeface="Times New Roman" panose="02020603050405020304" pitchFamily="18" charset="0"/>
                </a:rPr>
                <a:t>BOC </a:t>
              </a:r>
              <a:r>
                <a:rPr kumimoji="1" lang="zh-CN" altLang="en-US" sz="2800" b="1" dirty="0">
                  <a:latin typeface="Times New Roman" panose="02020603050405020304" pitchFamily="18" charset="0"/>
                </a:rPr>
                <a:t>等于多少度？为什么？ </a:t>
              </a:r>
            </a:p>
          </p:txBody>
        </p:sp>
        <p:pic>
          <p:nvPicPr>
            <p:cNvPr id="34" name="Picture 8">
              <a:extLst>
                <a:ext uri="{FF2B5EF4-FFF2-40B4-BE49-F238E27FC236}">
                  <a16:creationId xmlns:a16="http://schemas.microsoft.com/office/drawing/2014/main" xmlns="" id="{00D1B7A2-B3CA-4F31-8054-1C10F006C5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11" y="2357"/>
              <a:ext cx="1629" cy="15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04938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DA160685-6FA1-4A1B-AA68-667958B91041}"/>
              </a:ext>
            </a:extLst>
          </p:cNvPr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17" name="Rectangle 5">
            <a:extLst>
              <a:ext uri="{FF2B5EF4-FFF2-40B4-BE49-F238E27FC236}">
                <a16:creationId xmlns:a16="http://schemas.microsoft.com/office/drawing/2014/main" xmlns="" id="{F336FCFB-C02E-4B74-A5E4-E38390DFEA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274" y="958850"/>
            <a:ext cx="11688365" cy="1508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/>
            <a:r>
              <a:rPr kumimoji="1" lang="zh-CN" altLang="en-US" sz="3600" b="1" dirty="0">
                <a:solidFill>
                  <a:srgbClr val="0033CC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定义</a:t>
            </a:r>
            <a:r>
              <a:rPr kumimoji="1" lang="zh-CN" altLang="en-US" sz="2800" b="1" dirty="0">
                <a:latin typeface="Times New Roman" panose="02020603050405020304" pitchFamily="18" charset="0"/>
              </a:rPr>
              <a:t>：当两条直线相交所成的四个角中，有一个角是</a:t>
            </a:r>
            <a:r>
              <a:rPr kumimoji="1"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直角</a:t>
            </a:r>
            <a:r>
              <a:rPr kumimoji="1" lang="zh-CN" altLang="en-US" sz="2800" b="1" dirty="0">
                <a:latin typeface="Times New Roman" panose="02020603050405020304" pitchFamily="18" charset="0"/>
              </a:rPr>
              <a:t>时，就说这两条直线</a:t>
            </a:r>
            <a:r>
              <a:rPr kumimoji="1"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互相垂直</a:t>
            </a:r>
            <a:r>
              <a:rPr kumimoji="1" lang="zh-CN" altLang="en-US" sz="2800" b="1" dirty="0">
                <a:latin typeface="Times New Roman" panose="02020603050405020304" pitchFamily="18" charset="0"/>
              </a:rPr>
              <a:t>；其中一条直线叫做另一条直线的</a:t>
            </a:r>
            <a:r>
              <a:rPr kumimoji="1" lang="zh-CN" altLang="en-US" sz="28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垂线</a:t>
            </a:r>
            <a:r>
              <a:rPr kumimoji="1" lang="zh-CN" altLang="en-US" sz="2800" b="1" dirty="0">
                <a:latin typeface="Times New Roman" panose="02020603050405020304" pitchFamily="18" charset="0"/>
              </a:rPr>
              <a:t>，它们的交点叫做</a:t>
            </a:r>
            <a:r>
              <a:rPr kumimoji="1"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垂足</a:t>
            </a:r>
            <a:r>
              <a:rPr kumimoji="1" lang="zh-CN" altLang="en-US" sz="2800" b="1" dirty="0">
                <a:latin typeface="Times New Roman" panose="02020603050405020304" pitchFamily="18" charset="0"/>
              </a:rPr>
              <a:t>。</a:t>
            </a:r>
            <a:endParaRPr kumimoji="1" lang="en-US" altLang="zh-CN" sz="2800" b="1" dirty="0">
              <a:latin typeface="Times New Roman" panose="02020603050405020304" pitchFamily="18" charset="0"/>
            </a:endParaRPr>
          </a:p>
        </p:txBody>
      </p:sp>
      <p:sp>
        <p:nvSpPr>
          <p:cNvPr id="18" name="Rectangle 2">
            <a:extLst>
              <a:ext uri="{FF2B5EF4-FFF2-40B4-BE49-F238E27FC236}">
                <a16:creationId xmlns:a16="http://schemas.microsoft.com/office/drawing/2014/main" xmlns="" id="{D4F5F8D1-7B4D-4122-B15D-0DB22D08B4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589093"/>
            <a:ext cx="434022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kumimoji="1" lang="en-US" altLang="zh-CN" sz="2800" dirty="0">
                <a:latin typeface="Times New Roman" panose="02020603050405020304" pitchFamily="18" charset="0"/>
              </a:rPr>
              <a:t> </a:t>
            </a:r>
            <a:r>
              <a:rPr kumimoji="1" lang="zh-CN" altLang="en-US" sz="3600" b="1" dirty="0">
                <a:solidFill>
                  <a:srgbClr val="0033CC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垂直的记法、读法：</a:t>
            </a:r>
          </a:p>
          <a:p>
            <a:pPr eaLnBrk="0" hangingPunct="0"/>
            <a:endParaRPr kumimoji="1" lang="en-US" altLang="zh-CN" sz="3600" dirty="0">
              <a:solidFill>
                <a:srgbClr val="0033CC"/>
              </a:solidFill>
              <a:latin typeface="Times New Roman" panose="02020603050405020304" pitchFamily="18" charset="0"/>
              <a:ea typeface="华文新魏" panose="02010800040101010101" pitchFamily="2" charset="-122"/>
            </a:endParaRPr>
          </a:p>
        </p:txBody>
      </p:sp>
      <p:sp>
        <p:nvSpPr>
          <p:cNvPr id="21" name="Rectangle 4">
            <a:extLst>
              <a:ext uri="{FF2B5EF4-FFF2-40B4-BE49-F238E27FC236}">
                <a16:creationId xmlns:a16="http://schemas.microsoft.com/office/drawing/2014/main" xmlns="" id="{730D1AA7-2C6E-420F-A498-73248E89CA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274" y="3241915"/>
            <a:ext cx="8153400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kumimoji="1" lang="zh-CN" altLang="en-US" sz="2800" b="1" dirty="0">
                <a:latin typeface="Times New Roman" panose="02020603050405020304" pitchFamily="18" charset="0"/>
              </a:rPr>
              <a:t>直线</a:t>
            </a:r>
            <a:r>
              <a:rPr kumimoji="1" lang="en-US" altLang="zh-CN" sz="2800" b="1" i="1" dirty="0">
                <a:latin typeface="Times New Roman" panose="02020603050405020304" pitchFamily="18" charset="0"/>
              </a:rPr>
              <a:t>AB</a:t>
            </a:r>
            <a:r>
              <a:rPr kumimoji="1" lang="zh-CN" altLang="en-US" sz="2800" b="1" i="1" dirty="0">
                <a:latin typeface="Times New Roman" panose="02020603050405020304" pitchFamily="18" charset="0"/>
              </a:rPr>
              <a:t>、</a:t>
            </a:r>
            <a:r>
              <a:rPr kumimoji="1" lang="en-US" altLang="zh-CN" sz="2800" b="1" i="1" dirty="0">
                <a:latin typeface="Times New Roman" panose="02020603050405020304" pitchFamily="18" charset="0"/>
              </a:rPr>
              <a:t>CD</a:t>
            </a:r>
            <a:r>
              <a:rPr kumimoji="1" lang="zh-CN" altLang="en-US" sz="2800" b="1" dirty="0">
                <a:latin typeface="Times New Roman" panose="02020603050405020304" pitchFamily="18" charset="0"/>
              </a:rPr>
              <a:t>互相垂直，</a:t>
            </a:r>
            <a:endParaRPr kumimoji="1" lang="en-US" altLang="zh-CN" sz="2800" b="1" dirty="0">
              <a:latin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kumimoji="1"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记作</a:t>
            </a:r>
            <a:r>
              <a:rPr kumimoji="1" lang="zh-CN" altLang="en-US" sz="2800" b="1" dirty="0">
                <a:latin typeface="Times New Roman" panose="02020603050405020304" pitchFamily="18" charset="0"/>
              </a:rPr>
              <a:t>“</a:t>
            </a:r>
            <a:r>
              <a:rPr kumimoji="1" lang="en-US" altLang="zh-CN" sz="2800" b="1" i="1" dirty="0">
                <a:latin typeface="Times New Roman" panose="02020603050405020304" pitchFamily="18" charset="0"/>
              </a:rPr>
              <a:t>AB</a:t>
            </a:r>
            <a:r>
              <a:rPr kumimoji="1" lang="en-US" altLang="zh-CN" sz="2800" b="1" dirty="0">
                <a:latin typeface="Times New Roman" panose="02020603050405020304" pitchFamily="18" charset="0"/>
              </a:rPr>
              <a:t>⊥</a:t>
            </a:r>
            <a:r>
              <a:rPr kumimoji="1" lang="en-US" altLang="zh-CN" sz="2800" b="1" i="1" dirty="0">
                <a:latin typeface="Times New Roman" panose="02020603050405020304" pitchFamily="18" charset="0"/>
              </a:rPr>
              <a:t>CD</a:t>
            </a:r>
            <a:r>
              <a:rPr kumimoji="1" lang="en-US" altLang="zh-CN" sz="2800" b="1" dirty="0">
                <a:latin typeface="Times New Roman" panose="02020603050405020304" pitchFamily="18" charset="0"/>
              </a:rPr>
              <a:t>”</a:t>
            </a:r>
            <a:r>
              <a:rPr kumimoji="1" lang="zh-CN" altLang="en-US" sz="2800" b="1" dirty="0">
                <a:latin typeface="Times New Roman" panose="02020603050405020304" pitchFamily="18" charset="0"/>
              </a:rPr>
              <a:t>或“</a:t>
            </a:r>
            <a:r>
              <a:rPr kumimoji="1" lang="en-US" altLang="zh-CN" sz="2800" b="1" i="1" dirty="0">
                <a:latin typeface="Times New Roman" panose="02020603050405020304" pitchFamily="18" charset="0"/>
              </a:rPr>
              <a:t>CD</a:t>
            </a:r>
            <a:r>
              <a:rPr kumimoji="1" lang="en-US" altLang="zh-CN" sz="2800" b="1" dirty="0">
                <a:latin typeface="Times New Roman" panose="02020603050405020304" pitchFamily="18" charset="0"/>
              </a:rPr>
              <a:t>⊥</a:t>
            </a:r>
            <a:r>
              <a:rPr kumimoji="1" lang="en-US" altLang="zh-CN" sz="2800" b="1" i="1" dirty="0">
                <a:latin typeface="Times New Roman" panose="02020603050405020304" pitchFamily="18" charset="0"/>
              </a:rPr>
              <a:t>AB</a:t>
            </a:r>
            <a:r>
              <a:rPr kumimoji="1" lang="en-US" altLang="zh-CN" sz="2800" b="1" dirty="0">
                <a:latin typeface="Times New Roman" panose="02020603050405020304" pitchFamily="18" charset="0"/>
              </a:rPr>
              <a:t>” ;</a:t>
            </a:r>
          </a:p>
          <a:p>
            <a:pPr algn="just">
              <a:lnSpc>
                <a:spcPct val="150000"/>
              </a:lnSpc>
            </a:pPr>
            <a:r>
              <a:rPr kumimoji="1"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读作</a:t>
            </a:r>
            <a:r>
              <a:rPr kumimoji="1" lang="zh-CN" altLang="en-US" sz="2800" b="1" dirty="0">
                <a:latin typeface="Times New Roman" panose="02020603050405020304" pitchFamily="18" charset="0"/>
              </a:rPr>
              <a:t>“</a:t>
            </a:r>
            <a:r>
              <a:rPr kumimoji="1" lang="en-US" altLang="zh-CN" sz="2800" b="1" i="1" dirty="0">
                <a:latin typeface="Times New Roman" panose="02020603050405020304" pitchFamily="18" charset="0"/>
              </a:rPr>
              <a:t>AB</a:t>
            </a:r>
            <a:r>
              <a:rPr kumimoji="1" lang="zh-CN" altLang="en-US" sz="2800" b="1" dirty="0">
                <a:latin typeface="Times New Roman" panose="02020603050405020304" pitchFamily="18" charset="0"/>
              </a:rPr>
              <a:t>垂直于</a:t>
            </a:r>
            <a:r>
              <a:rPr kumimoji="1" lang="en-US" altLang="zh-CN" sz="2800" b="1" i="1" dirty="0">
                <a:latin typeface="Times New Roman" panose="02020603050405020304" pitchFamily="18" charset="0"/>
              </a:rPr>
              <a:t>CD</a:t>
            </a:r>
            <a:r>
              <a:rPr kumimoji="1" lang="en-US" altLang="zh-CN" sz="2800" b="1" dirty="0">
                <a:latin typeface="Times New Roman" panose="02020603050405020304" pitchFamily="18" charset="0"/>
              </a:rPr>
              <a:t>”</a:t>
            </a:r>
            <a:r>
              <a:rPr kumimoji="1" lang="zh-CN" altLang="en-US" sz="2800" b="1" dirty="0">
                <a:latin typeface="Times New Roman" panose="02020603050405020304" pitchFamily="18" charset="0"/>
              </a:rPr>
              <a:t>，如果垂足为</a:t>
            </a:r>
            <a:r>
              <a:rPr kumimoji="1" lang="en-US" altLang="zh-CN" sz="2800" b="1" i="1" dirty="0">
                <a:latin typeface="Times New Roman" panose="02020603050405020304" pitchFamily="18" charset="0"/>
              </a:rPr>
              <a:t>O</a:t>
            </a:r>
            <a:r>
              <a:rPr kumimoji="1" lang="en-US" altLang="zh-CN" sz="2800" b="1" dirty="0">
                <a:latin typeface="Times New Roman" panose="02020603050405020304" pitchFamily="18" charset="0"/>
              </a:rPr>
              <a:t>;</a:t>
            </a:r>
            <a:endParaRPr kumimoji="1" lang="zh-CN" altLang="en-US" sz="2800" b="1" dirty="0">
              <a:latin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kumimoji="1"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记作</a:t>
            </a:r>
            <a:r>
              <a:rPr kumimoji="1" lang="zh-CN" altLang="en-US" sz="2800" b="1" dirty="0">
                <a:latin typeface="Times New Roman" panose="02020603050405020304" pitchFamily="18" charset="0"/>
              </a:rPr>
              <a:t>“</a:t>
            </a:r>
            <a:r>
              <a:rPr kumimoji="1" lang="en-US" altLang="zh-CN" sz="2800" b="1" i="1" dirty="0">
                <a:latin typeface="Times New Roman" panose="02020603050405020304" pitchFamily="18" charset="0"/>
              </a:rPr>
              <a:t>AB</a:t>
            </a:r>
            <a:r>
              <a:rPr kumimoji="1" lang="en-US" altLang="zh-CN" sz="2800" b="1" dirty="0">
                <a:latin typeface="Times New Roman" panose="02020603050405020304" pitchFamily="18" charset="0"/>
              </a:rPr>
              <a:t>⊥</a:t>
            </a:r>
            <a:r>
              <a:rPr kumimoji="1" lang="en-US" altLang="zh-CN" sz="2800" b="1" i="1" dirty="0">
                <a:latin typeface="Times New Roman" panose="02020603050405020304" pitchFamily="18" charset="0"/>
              </a:rPr>
              <a:t>CD</a:t>
            </a:r>
            <a:r>
              <a:rPr kumimoji="1" lang="zh-CN" altLang="en-US" sz="2800" b="1" dirty="0">
                <a:latin typeface="Times New Roman" panose="02020603050405020304" pitchFamily="18" charset="0"/>
              </a:rPr>
              <a:t>，垂足为</a:t>
            </a:r>
            <a:r>
              <a:rPr kumimoji="1" lang="en-US" altLang="zh-CN" sz="2800" b="1" i="1" dirty="0">
                <a:latin typeface="Times New Roman" panose="02020603050405020304" pitchFamily="18" charset="0"/>
              </a:rPr>
              <a:t>O</a:t>
            </a:r>
            <a:r>
              <a:rPr kumimoji="1" lang="en-US" altLang="zh-CN" sz="2800" b="1" dirty="0">
                <a:latin typeface="Times New Roman" panose="02020603050405020304" pitchFamily="18" charset="0"/>
              </a:rPr>
              <a:t>”</a:t>
            </a:r>
            <a:r>
              <a:rPr kumimoji="1" lang="zh-CN" altLang="en-US" sz="2800" b="1" dirty="0">
                <a:latin typeface="Times New Roman" panose="02020603050405020304" pitchFamily="18" charset="0"/>
              </a:rPr>
              <a:t>（如图）。</a:t>
            </a:r>
            <a:endParaRPr kumimoji="1" lang="zh-CN" altLang="en-US" sz="1000" b="1" dirty="0">
              <a:latin typeface="Times New Roman" panose="02020603050405020304" pitchFamily="18" charset="0"/>
            </a:endParaRPr>
          </a:p>
          <a:p>
            <a:pPr eaLnBrk="0" hangingPunct="0"/>
            <a:endParaRPr kumimoji="1" lang="en-US" altLang="zh-CN" sz="2400" b="1" dirty="0">
              <a:latin typeface="Times New Roman" panose="02020603050405020304" pitchFamily="18" charset="0"/>
            </a:endParaRPr>
          </a:p>
        </p:txBody>
      </p:sp>
      <p:pic>
        <p:nvPicPr>
          <p:cNvPr id="26" name="Picture 5">
            <a:extLst>
              <a:ext uri="{FF2B5EF4-FFF2-40B4-BE49-F238E27FC236}">
                <a16:creationId xmlns:a16="http://schemas.microsoft.com/office/drawing/2014/main" xmlns="" id="{84EDF9CE-B734-4D56-8196-7D9B56E8E4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2144" y="2319319"/>
            <a:ext cx="4114800" cy="277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565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xmlns="" id="{27876D3A-335D-4CCB-89EC-2367ED2BB687}"/>
              </a:ext>
            </a:extLst>
          </p:cNvPr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练习巩固</a:t>
            </a:r>
          </a:p>
        </p:txBody>
      </p:sp>
      <p:sp>
        <p:nvSpPr>
          <p:cNvPr id="17" name="Text Box 4">
            <a:extLst>
              <a:ext uri="{FF2B5EF4-FFF2-40B4-BE49-F238E27FC236}">
                <a16:creationId xmlns:a16="http://schemas.microsoft.com/office/drawing/2014/main" xmlns="" id="{B86F93E7-C2E3-47D9-967C-EA1BB3EA5F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344" y="978176"/>
            <a:ext cx="12192000" cy="4603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ts val="5500"/>
              </a:lnSpc>
            </a:pPr>
            <a:r>
              <a:rPr lang="zh-CN" altLang="en-US" sz="2800" b="1" dirty="0"/>
              <a:t>下面四种判定两条直线的垂直的方法，正确的有（     ）个</a:t>
            </a:r>
          </a:p>
          <a:p>
            <a:pPr>
              <a:lnSpc>
                <a:spcPts val="5500"/>
              </a:lnSpc>
            </a:pPr>
            <a:r>
              <a:rPr lang="zh-CN" altLang="en-US" sz="2800" b="1" dirty="0"/>
              <a:t>（</a:t>
            </a:r>
            <a:r>
              <a:rPr lang="en-US" altLang="zh-CN" sz="2800" b="1" dirty="0"/>
              <a:t>1</a:t>
            </a:r>
            <a:r>
              <a:rPr lang="zh-CN" altLang="en-US" sz="2800" b="1" dirty="0"/>
              <a:t>）两条直线相交所成的四个角中有一个角是直角，则这两条直线互相垂直。</a:t>
            </a:r>
          </a:p>
          <a:p>
            <a:pPr>
              <a:lnSpc>
                <a:spcPts val="5500"/>
              </a:lnSpc>
            </a:pPr>
            <a:r>
              <a:rPr lang="zh-CN" altLang="en-US" sz="2800" b="1" dirty="0"/>
              <a:t>（</a:t>
            </a:r>
            <a:r>
              <a:rPr lang="en-US" altLang="zh-CN" sz="2800" b="1" dirty="0"/>
              <a:t>2</a:t>
            </a:r>
            <a:r>
              <a:rPr lang="zh-CN" altLang="en-US" sz="2800" b="1" dirty="0"/>
              <a:t>）两条直线相交，只要有一组邻补角相等，则这两条直线互相垂直。</a:t>
            </a:r>
          </a:p>
          <a:p>
            <a:pPr>
              <a:lnSpc>
                <a:spcPts val="5500"/>
              </a:lnSpc>
            </a:pPr>
            <a:r>
              <a:rPr lang="zh-CN" altLang="en-US" sz="2800" b="1" dirty="0"/>
              <a:t>（</a:t>
            </a:r>
            <a:r>
              <a:rPr lang="en-US" altLang="zh-CN" sz="2800" b="1" dirty="0"/>
              <a:t>3</a:t>
            </a:r>
            <a:r>
              <a:rPr lang="zh-CN" altLang="en-US" sz="2800" b="1" dirty="0"/>
              <a:t>）两条直线相交，所成的四个角相等，这两条直线互相垂直。</a:t>
            </a:r>
          </a:p>
          <a:p>
            <a:pPr>
              <a:lnSpc>
                <a:spcPts val="5500"/>
              </a:lnSpc>
            </a:pPr>
            <a:r>
              <a:rPr lang="zh-CN" altLang="en-US" sz="2800" b="1" dirty="0"/>
              <a:t>（</a:t>
            </a:r>
            <a:r>
              <a:rPr lang="en-US" altLang="zh-CN" sz="2800" b="1" dirty="0"/>
              <a:t>4</a:t>
            </a:r>
            <a:r>
              <a:rPr lang="zh-CN" altLang="en-US" sz="2800" b="1" dirty="0"/>
              <a:t>）两条直线相交，有一组对顶角互补，则这两条直线互相垂直。</a:t>
            </a:r>
          </a:p>
          <a:p>
            <a:r>
              <a:rPr lang="zh-CN" altLang="en-US" sz="2800" b="1" dirty="0"/>
              <a:t>   </a:t>
            </a:r>
            <a:endParaRPr lang="en-US" altLang="zh-CN" sz="2800" b="1" dirty="0"/>
          </a:p>
          <a:p>
            <a:r>
              <a:rPr lang="en-US" altLang="zh-CN" sz="2800" b="1" dirty="0"/>
              <a:t>   </a:t>
            </a:r>
            <a:r>
              <a:rPr lang="en-US" altLang="zh-CN" sz="3600" b="1" dirty="0"/>
              <a:t>A</a:t>
            </a:r>
            <a:r>
              <a:rPr lang="zh-CN" altLang="en-US" sz="3600" b="1" dirty="0"/>
              <a:t> </a:t>
            </a:r>
            <a:r>
              <a:rPr lang="en-US" altLang="zh-CN" sz="3600" b="1" dirty="0"/>
              <a:t>.</a:t>
            </a:r>
            <a:r>
              <a:rPr lang="zh-CN" altLang="en-US" sz="3600" b="1" dirty="0"/>
              <a:t> </a:t>
            </a:r>
            <a:r>
              <a:rPr lang="en-US" altLang="zh-CN" sz="3600" b="1" dirty="0"/>
              <a:t>4                  B</a:t>
            </a:r>
            <a:r>
              <a:rPr lang="zh-CN" altLang="en-US" sz="3600" b="1" dirty="0"/>
              <a:t> </a:t>
            </a:r>
            <a:r>
              <a:rPr lang="en-US" altLang="zh-CN" sz="3600" b="1" dirty="0"/>
              <a:t>.</a:t>
            </a:r>
            <a:r>
              <a:rPr lang="zh-CN" altLang="en-US" sz="3600" b="1" dirty="0"/>
              <a:t> </a:t>
            </a:r>
            <a:r>
              <a:rPr lang="en-US" altLang="zh-CN" sz="3600" b="1" dirty="0"/>
              <a:t>3                C.</a:t>
            </a:r>
            <a:r>
              <a:rPr lang="zh-CN" altLang="en-US" sz="3600" b="1" dirty="0"/>
              <a:t>  </a:t>
            </a:r>
            <a:r>
              <a:rPr lang="en-US" altLang="zh-CN" sz="3600" b="1" dirty="0"/>
              <a:t>2                     D.</a:t>
            </a:r>
            <a:r>
              <a:rPr lang="zh-CN" altLang="en-US" sz="3600" b="1" dirty="0"/>
              <a:t> </a:t>
            </a:r>
            <a:r>
              <a:rPr lang="en-US" altLang="zh-CN" sz="3600" b="1" dirty="0"/>
              <a:t>1</a:t>
            </a:r>
            <a:endParaRPr lang="en-US" altLang="zh-CN" sz="2800" b="1" dirty="0"/>
          </a:p>
        </p:txBody>
      </p:sp>
      <p:sp>
        <p:nvSpPr>
          <p:cNvPr id="28" name="Text Box 5">
            <a:extLst>
              <a:ext uri="{FF2B5EF4-FFF2-40B4-BE49-F238E27FC236}">
                <a16:creationId xmlns:a16="http://schemas.microsoft.com/office/drawing/2014/main" xmlns="" id="{EDB3E5FB-0491-4697-B391-FB7D0276EE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7248" y="1084957"/>
            <a:ext cx="6477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rgbClr val="0000FF"/>
                </a:solidFill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3301022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xmlns="" id="{27876D3A-335D-4CCB-89EC-2367ED2BB687}"/>
              </a:ext>
            </a:extLst>
          </p:cNvPr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练习巩固</a:t>
            </a:r>
          </a:p>
        </p:txBody>
      </p:sp>
      <p:sp>
        <p:nvSpPr>
          <p:cNvPr id="10" name="Text Box 3">
            <a:extLst>
              <a:ext uri="{FF2B5EF4-FFF2-40B4-BE49-F238E27FC236}">
                <a16:creationId xmlns:a16="http://schemas.microsoft.com/office/drawing/2014/main" xmlns="" id="{551ACED4-D339-4BA0-BA78-6FA5EFF13C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88" y="1052513"/>
            <a:ext cx="13401128" cy="2111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(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1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)</a:t>
            </a:r>
            <a:r>
              <a:rPr lang="zh-CN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如图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1</a:t>
            </a:r>
            <a:r>
              <a:rPr lang="zh-CN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，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若直线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m</a:t>
            </a:r>
            <a:r>
              <a:rPr lang="zh-CN" altLang="en-US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、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n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相交于点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O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,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∠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1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＝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90°,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则</a:t>
            </a:r>
            <a:r>
              <a:rPr lang="zh-CN" altLang="en-US" sz="2800" u="sng" dirty="0">
                <a:latin typeface="Times New Roman" panose="02020603050405020304" pitchFamily="18" charset="0"/>
                <a:ea typeface="黑体" panose="02010609060101010101" pitchFamily="49" charset="-122"/>
              </a:rPr>
              <a:t>         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；</a:t>
            </a:r>
          </a:p>
          <a:p>
            <a:pPr>
              <a:lnSpc>
                <a:spcPct val="120000"/>
              </a:lnSpc>
            </a:pP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(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2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)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若直线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AB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、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CD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相交于点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O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，且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AB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⊥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CD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，则∠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BOD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 =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______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；</a:t>
            </a:r>
          </a:p>
          <a:p>
            <a:pPr>
              <a:lnSpc>
                <a:spcPct val="120000"/>
              </a:lnSpc>
            </a:pP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(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3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)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如图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2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，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BO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⊥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AO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，∠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BOC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与∠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BOA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的度数之比为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1∶5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，那么∠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COA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＝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____,</a:t>
            </a:r>
          </a:p>
          <a:p>
            <a:pPr>
              <a:lnSpc>
                <a:spcPct val="120000"/>
              </a:lnSpc>
            </a:pP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∠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BOC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的补角为</a:t>
            </a:r>
            <a:r>
              <a:rPr lang="zh-CN" altLang="en-US" sz="2800" u="sng" dirty="0">
                <a:latin typeface="Times New Roman" panose="02020603050405020304" pitchFamily="18" charset="0"/>
                <a:ea typeface="黑体" panose="02010609060101010101" pitchFamily="49" charset="-122"/>
              </a:rPr>
              <a:t>         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.</a:t>
            </a:r>
          </a:p>
        </p:txBody>
      </p:sp>
      <p:grpSp>
        <p:nvGrpSpPr>
          <p:cNvPr id="11" name="Group 4">
            <a:extLst>
              <a:ext uri="{FF2B5EF4-FFF2-40B4-BE49-F238E27FC236}">
                <a16:creationId xmlns:a16="http://schemas.microsoft.com/office/drawing/2014/main" xmlns="" id="{5627042B-CA4E-4804-BA99-7ED70DD5E96E}"/>
              </a:ext>
            </a:extLst>
          </p:cNvPr>
          <p:cNvGrpSpPr>
            <a:grpSpLocks/>
          </p:cNvGrpSpPr>
          <p:nvPr/>
        </p:nvGrpSpPr>
        <p:grpSpPr bwMode="auto">
          <a:xfrm>
            <a:off x="3030950" y="3503902"/>
            <a:ext cx="2463800" cy="2090737"/>
            <a:chOff x="0" y="44"/>
            <a:chExt cx="1552" cy="1317"/>
          </a:xfrm>
        </p:grpSpPr>
        <p:sp>
          <p:nvSpPr>
            <p:cNvPr id="12" name="Line 5">
              <a:extLst>
                <a:ext uri="{FF2B5EF4-FFF2-40B4-BE49-F238E27FC236}">
                  <a16:creationId xmlns:a16="http://schemas.microsoft.com/office/drawing/2014/main" xmlns="" id="{26D46CF1-3D1B-4A63-9AB7-8E57E75B3B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0" y="817"/>
              <a:ext cx="131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Line 6">
              <a:extLst>
                <a:ext uri="{FF2B5EF4-FFF2-40B4-BE49-F238E27FC236}">
                  <a16:creationId xmlns:a16="http://schemas.microsoft.com/office/drawing/2014/main" xmlns="" id="{96E3E405-DF63-40B1-88F3-F21CCD7F145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1" y="272"/>
              <a:ext cx="0" cy="108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Text Box 7">
              <a:extLst>
                <a:ext uri="{FF2B5EF4-FFF2-40B4-BE49-F238E27FC236}">
                  <a16:creationId xmlns:a16="http://schemas.microsoft.com/office/drawing/2014/main" xmlns="" id="{95A2E0EB-6676-4F3B-8BCF-EEEB3120C9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8" y="787"/>
              <a:ext cx="31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2400" i="1">
                  <a:latin typeface="Times New Roman" panose="02020603050405020304" pitchFamily="18" charset="0"/>
                  <a:ea typeface="黑体" panose="02010609060101010101" pitchFamily="49" charset="-122"/>
                </a:rPr>
                <a:t>O</a:t>
              </a:r>
            </a:p>
          </p:txBody>
        </p:sp>
        <p:sp>
          <p:nvSpPr>
            <p:cNvPr id="15" name="Text Box 8">
              <a:extLst>
                <a:ext uri="{FF2B5EF4-FFF2-40B4-BE49-F238E27FC236}">
                  <a16:creationId xmlns:a16="http://schemas.microsoft.com/office/drawing/2014/main" xmlns="" id="{D0B47359-F10C-4EF3-A6D4-418476757E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0" y="44"/>
              <a:ext cx="40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2400" i="1">
                  <a:latin typeface="Times New Roman" panose="02020603050405020304" pitchFamily="18" charset="0"/>
                  <a:ea typeface="黑体" panose="02010609060101010101" pitchFamily="49" charset="-122"/>
                </a:rPr>
                <a:t>m</a:t>
              </a:r>
            </a:p>
          </p:txBody>
        </p:sp>
        <p:sp>
          <p:nvSpPr>
            <p:cNvPr id="16" name="Text Box 9">
              <a:extLst>
                <a:ext uri="{FF2B5EF4-FFF2-40B4-BE49-F238E27FC236}">
                  <a16:creationId xmlns:a16="http://schemas.microsoft.com/office/drawing/2014/main" xmlns="" id="{71F1DFE7-50CF-4431-9BE5-C3DA5F5E21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44" y="672"/>
              <a:ext cx="40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2400" i="1">
                  <a:latin typeface="Times New Roman" panose="02020603050405020304" pitchFamily="18" charset="0"/>
                  <a:ea typeface="黑体" panose="02010609060101010101" pitchFamily="49" charset="-122"/>
                </a:rPr>
                <a:t> n</a:t>
              </a:r>
            </a:p>
          </p:txBody>
        </p:sp>
        <p:sp>
          <p:nvSpPr>
            <p:cNvPr id="18" name="Freeform 10">
              <a:extLst>
                <a:ext uri="{FF2B5EF4-FFF2-40B4-BE49-F238E27FC236}">
                  <a16:creationId xmlns:a16="http://schemas.microsoft.com/office/drawing/2014/main" xmlns="" id="{4F60B5E7-7874-4AAA-A356-A5F3A35A93D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8089279">
              <a:off x="670" y="699"/>
              <a:ext cx="166" cy="59"/>
            </a:xfrm>
            <a:custGeom>
              <a:avLst/>
              <a:gdLst>
                <a:gd name="T0" fmla="*/ 0 w 317"/>
                <a:gd name="T1" fmla="*/ 46 h 190"/>
                <a:gd name="T2" fmla="*/ 181 w 317"/>
                <a:gd name="T3" fmla="*/ 182 h 190"/>
                <a:gd name="T4" fmla="*/ 317 w 317"/>
                <a:gd name="T5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7" h="190">
                  <a:moveTo>
                    <a:pt x="0" y="46"/>
                  </a:moveTo>
                  <a:cubicBezTo>
                    <a:pt x="64" y="118"/>
                    <a:pt x="128" y="190"/>
                    <a:pt x="181" y="182"/>
                  </a:cubicBezTo>
                  <a:cubicBezTo>
                    <a:pt x="234" y="174"/>
                    <a:pt x="294" y="30"/>
                    <a:pt x="317" y="0"/>
                  </a:cubicBezTo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9" name="Text Box 11">
              <a:extLst>
                <a:ext uri="{FF2B5EF4-FFF2-40B4-BE49-F238E27FC236}">
                  <a16:creationId xmlns:a16="http://schemas.microsoft.com/office/drawing/2014/main" xmlns="" id="{C675BDEB-D37B-4F9F-9921-B97F32BE04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7" y="499"/>
              <a:ext cx="13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2400">
                  <a:latin typeface="Times New Roman" panose="02020603050405020304" pitchFamily="18" charset="0"/>
                  <a:ea typeface="黑体" panose="02010609060101010101" pitchFamily="49" charset="-122"/>
                </a:rPr>
                <a:t>1</a:t>
              </a:r>
            </a:p>
          </p:txBody>
        </p:sp>
      </p:grpSp>
      <p:grpSp>
        <p:nvGrpSpPr>
          <p:cNvPr id="20" name="Group 12">
            <a:extLst>
              <a:ext uri="{FF2B5EF4-FFF2-40B4-BE49-F238E27FC236}">
                <a16:creationId xmlns:a16="http://schemas.microsoft.com/office/drawing/2014/main" xmlns="" id="{2DDA8F25-1BEF-4872-AAEE-CAE3F17177C7}"/>
              </a:ext>
            </a:extLst>
          </p:cNvPr>
          <p:cNvGrpSpPr>
            <a:grpSpLocks/>
          </p:cNvGrpSpPr>
          <p:nvPr/>
        </p:nvGrpSpPr>
        <p:grpSpPr bwMode="auto">
          <a:xfrm>
            <a:off x="7719496" y="3462338"/>
            <a:ext cx="2238375" cy="2330450"/>
            <a:chOff x="0" y="0"/>
            <a:chExt cx="1452" cy="1504"/>
          </a:xfrm>
        </p:grpSpPr>
        <p:grpSp>
          <p:nvGrpSpPr>
            <p:cNvPr id="21" name="Group 13">
              <a:extLst>
                <a:ext uri="{FF2B5EF4-FFF2-40B4-BE49-F238E27FC236}">
                  <a16:creationId xmlns:a16="http://schemas.microsoft.com/office/drawing/2014/main" xmlns="" id="{A78154D9-FDCA-4C82-9FCC-DB4D31A5CB9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3" y="226"/>
              <a:ext cx="771" cy="1180"/>
              <a:chOff x="0" y="0"/>
              <a:chExt cx="771" cy="1180"/>
            </a:xfrm>
          </p:grpSpPr>
          <p:sp>
            <p:nvSpPr>
              <p:cNvPr id="26" name="Line 14">
                <a:extLst>
                  <a:ext uri="{FF2B5EF4-FFF2-40B4-BE49-F238E27FC236}">
                    <a16:creationId xmlns:a16="http://schemas.microsoft.com/office/drawing/2014/main" xmlns="" id="{26A8554C-29DE-4D01-87E8-8E585C1925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0" y="0"/>
                <a:ext cx="0" cy="118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9" name="Line 15">
                <a:extLst>
                  <a:ext uri="{FF2B5EF4-FFF2-40B4-BE49-F238E27FC236}">
                    <a16:creationId xmlns:a16="http://schemas.microsoft.com/office/drawing/2014/main" xmlns="" id="{8077BFB8-05FF-48C9-A813-248501455F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0" y="1180"/>
                <a:ext cx="771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" name="Line 16">
                <a:extLst>
                  <a:ext uri="{FF2B5EF4-FFF2-40B4-BE49-F238E27FC236}">
                    <a16:creationId xmlns:a16="http://schemas.microsoft.com/office/drawing/2014/main" xmlns="" id="{D46A78A0-734F-453C-9A81-DE2A828C4F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6" y="46"/>
                <a:ext cx="408" cy="113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2" name="Text Box 17">
              <a:extLst>
                <a:ext uri="{FF2B5EF4-FFF2-40B4-BE49-F238E27FC236}">
                  <a16:creationId xmlns:a16="http://schemas.microsoft.com/office/drawing/2014/main" xmlns="" id="{C81C1406-C1C1-4510-A660-B4096F822E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6" y="0"/>
              <a:ext cx="454" cy="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2400" i="1">
                  <a:latin typeface="Times New Roman" panose="02020603050405020304" pitchFamily="18" charset="0"/>
                  <a:ea typeface="黑体" panose="02010609060101010101" pitchFamily="49" charset="-122"/>
                </a:rPr>
                <a:t>B</a:t>
              </a:r>
            </a:p>
          </p:txBody>
        </p:sp>
        <p:sp>
          <p:nvSpPr>
            <p:cNvPr id="23" name="Text Box 18">
              <a:extLst>
                <a:ext uri="{FF2B5EF4-FFF2-40B4-BE49-F238E27FC236}">
                  <a16:creationId xmlns:a16="http://schemas.microsoft.com/office/drawing/2014/main" xmlns="" id="{4C893292-D248-4BFA-9A1F-EF2BA31A58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5" y="136"/>
              <a:ext cx="454" cy="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2400" i="1">
                  <a:latin typeface="Times New Roman" panose="02020603050405020304" pitchFamily="18" charset="0"/>
                  <a:ea typeface="黑体" panose="02010609060101010101" pitchFamily="49" charset="-122"/>
                </a:rPr>
                <a:t>C</a:t>
              </a:r>
            </a:p>
          </p:txBody>
        </p:sp>
        <p:sp>
          <p:nvSpPr>
            <p:cNvPr id="24" name="Text Box 19">
              <a:extLst>
                <a:ext uri="{FF2B5EF4-FFF2-40B4-BE49-F238E27FC236}">
                  <a16:creationId xmlns:a16="http://schemas.microsoft.com/office/drawing/2014/main" xmlns="" id="{0FA18204-1136-4A73-85F3-989A4D4D98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98" y="1088"/>
              <a:ext cx="454" cy="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2400" i="1">
                  <a:latin typeface="Times New Roman" panose="02020603050405020304" pitchFamily="18" charset="0"/>
                  <a:ea typeface="黑体" panose="02010609060101010101" pitchFamily="49" charset="-122"/>
                </a:rPr>
                <a:t>A</a:t>
              </a:r>
            </a:p>
          </p:txBody>
        </p:sp>
        <p:sp>
          <p:nvSpPr>
            <p:cNvPr id="25" name="Text Box 20">
              <a:extLst>
                <a:ext uri="{FF2B5EF4-FFF2-40B4-BE49-F238E27FC236}">
                  <a16:creationId xmlns:a16="http://schemas.microsoft.com/office/drawing/2014/main" xmlns="" id="{93C67C79-8DF4-4AB4-A2FF-875231F90C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0" y="1209"/>
              <a:ext cx="454" cy="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2400" i="1">
                  <a:latin typeface="Times New Roman" panose="02020603050405020304" pitchFamily="18" charset="0"/>
                  <a:ea typeface="黑体" panose="02010609060101010101" pitchFamily="49" charset="-122"/>
                </a:rPr>
                <a:t>O</a:t>
              </a:r>
            </a:p>
          </p:txBody>
        </p:sp>
      </p:grpSp>
      <p:sp>
        <p:nvSpPr>
          <p:cNvPr id="31" name="Text Box 21">
            <a:extLst>
              <a:ext uri="{FF2B5EF4-FFF2-40B4-BE49-F238E27FC236}">
                <a16:creationId xmlns:a16="http://schemas.microsoft.com/office/drawing/2014/main" xmlns="" id="{E33CEA80-0B3A-42CF-90DC-86757016DF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76120" y="1052513"/>
            <a:ext cx="13462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800" i="1" dirty="0" err="1">
                <a:solidFill>
                  <a:srgbClr val="F8081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m</a:t>
            </a:r>
            <a:r>
              <a:rPr lang="en-US" altLang="zh-CN" sz="2800" dirty="0" err="1">
                <a:solidFill>
                  <a:srgbClr val="F8081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⊥</a:t>
            </a:r>
            <a:r>
              <a:rPr lang="en-US" altLang="zh-CN" sz="2800" i="1" dirty="0" err="1">
                <a:solidFill>
                  <a:srgbClr val="F8081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n</a:t>
            </a:r>
            <a:r>
              <a:rPr lang="zh-CN" altLang="en-US" sz="2800" dirty="0">
                <a:solidFill>
                  <a:srgbClr val="F8081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  <a:endParaRPr lang="en-US" altLang="zh-CN" sz="2800" dirty="0">
              <a:solidFill>
                <a:srgbClr val="F8081F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2" name="Text Box 22">
            <a:extLst>
              <a:ext uri="{FF2B5EF4-FFF2-40B4-BE49-F238E27FC236}">
                <a16:creationId xmlns:a16="http://schemas.microsoft.com/office/drawing/2014/main" xmlns="" id="{B218F3CE-E348-466A-BE17-C1867F97D9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40471" y="1585771"/>
            <a:ext cx="115728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800" dirty="0">
                <a:solidFill>
                  <a:srgbClr val="F8081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90°</a:t>
            </a:r>
          </a:p>
        </p:txBody>
      </p:sp>
      <p:sp>
        <p:nvSpPr>
          <p:cNvPr id="33" name="Text Box 23">
            <a:extLst>
              <a:ext uri="{FF2B5EF4-FFF2-40B4-BE49-F238E27FC236}">
                <a16:creationId xmlns:a16="http://schemas.microsoft.com/office/drawing/2014/main" xmlns="" id="{736A90CD-559A-40D1-B906-3A4B361C13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46212" y="2017460"/>
            <a:ext cx="94615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800" dirty="0">
                <a:solidFill>
                  <a:srgbClr val="F8081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72°</a:t>
            </a:r>
          </a:p>
        </p:txBody>
      </p:sp>
      <p:sp>
        <p:nvSpPr>
          <p:cNvPr id="34" name="Text Box 24">
            <a:extLst>
              <a:ext uri="{FF2B5EF4-FFF2-40B4-BE49-F238E27FC236}">
                <a16:creationId xmlns:a16="http://schemas.microsoft.com/office/drawing/2014/main" xmlns="" id="{78FBAEE2-FE89-487A-9A07-DB56864630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81594" y="2539748"/>
            <a:ext cx="114458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800" dirty="0">
                <a:solidFill>
                  <a:srgbClr val="F8081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162°</a:t>
            </a:r>
          </a:p>
        </p:txBody>
      </p:sp>
      <p:sp>
        <p:nvSpPr>
          <p:cNvPr id="35" name="文本框 1">
            <a:extLst>
              <a:ext uri="{FF2B5EF4-FFF2-40B4-BE49-F238E27FC236}">
                <a16:creationId xmlns:a16="http://schemas.microsoft.com/office/drawing/2014/main" xmlns="" id="{22B7049A-61CE-4EA5-B1B3-6DA589A028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77087" y="5678777"/>
            <a:ext cx="5270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zh-CN">
                <a:latin typeface="Times New Roman" panose="02020603050405020304" pitchFamily="18" charset="0"/>
                <a:ea typeface="黑体" panose="02010609060101010101" pitchFamily="49" charset="-122"/>
              </a:rPr>
              <a:t>图</a:t>
            </a:r>
            <a:r>
              <a:rPr lang="en-US" altLang="zh-CN">
                <a:latin typeface="Times New Roman" panose="02020603050405020304" pitchFamily="18" charset="0"/>
                <a:ea typeface="黑体" panose="02010609060101010101" pitchFamily="49" charset="-122"/>
              </a:rPr>
              <a:t>1</a:t>
            </a:r>
            <a:endParaRPr lang="zh-CN" altLang="en-US"/>
          </a:p>
        </p:txBody>
      </p:sp>
      <p:sp>
        <p:nvSpPr>
          <p:cNvPr id="36" name="文本框 2">
            <a:extLst>
              <a:ext uri="{FF2B5EF4-FFF2-40B4-BE49-F238E27FC236}">
                <a16:creationId xmlns:a16="http://schemas.microsoft.com/office/drawing/2014/main" xmlns="" id="{1A679AF2-32C1-42F8-9835-AB5EC65972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11659" y="5719763"/>
            <a:ext cx="7239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zh-CN"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图</a:t>
            </a:r>
            <a:r>
              <a:rPr lang="en-US" altLang="zh-CN"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2</a:t>
            </a:r>
            <a:endParaRPr lang="zh-CN" altLang="en-US"/>
          </a:p>
        </p:txBody>
      </p:sp>
      <p:sp>
        <p:nvSpPr>
          <p:cNvPr id="37" name="Line 15">
            <a:extLst>
              <a:ext uri="{FF2B5EF4-FFF2-40B4-BE49-F238E27FC236}">
                <a16:creationId xmlns:a16="http://schemas.microsoft.com/office/drawing/2014/main" xmlns="" id="{4CE5EC5E-2967-47E5-AFD7-C9B3791F4A64}"/>
              </a:ext>
            </a:extLst>
          </p:cNvPr>
          <p:cNvSpPr>
            <a:spLocks noChangeShapeType="1"/>
          </p:cNvSpPr>
          <p:nvPr/>
        </p:nvSpPr>
        <p:spPr bwMode="auto">
          <a:xfrm>
            <a:off x="8290996" y="5470526"/>
            <a:ext cx="152400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" name="Line 16">
            <a:extLst>
              <a:ext uri="{FF2B5EF4-FFF2-40B4-BE49-F238E27FC236}">
                <a16:creationId xmlns:a16="http://schemas.microsoft.com/office/drawing/2014/main" xmlns="" id="{BD89593A-2404-4306-99A2-0400A0E594AD}"/>
              </a:ext>
            </a:extLst>
          </p:cNvPr>
          <p:cNvSpPr>
            <a:spLocks noChangeShapeType="1"/>
          </p:cNvSpPr>
          <p:nvPr/>
        </p:nvSpPr>
        <p:spPr bwMode="auto">
          <a:xfrm>
            <a:off x="8443396" y="5470526"/>
            <a:ext cx="0" cy="1524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9415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xmlns="" id="{27876D3A-335D-4CCB-89EC-2367ED2BB687}"/>
              </a:ext>
            </a:extLst>
          </p:cNvPr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8" name="Text Box 8">
            <a:extLst>
              <a:ext uri="{FF2B5EF4-FFF2-40B4-BE49-F238E27FC236}">
                <a16:creationId xmlns:a16="http://schemas.microsoft.com/office/drawing/2014/main" xmlns="" id="{25B341C2-A0E1-4E12-A361-A3C0DE51E7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162" y="1128708"/>
            <a:ext cx="1102967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/>
              <a:t>问题</a:t>
            </a:r>
            <a:r>
              <a:rPr lang="en-US" altLang="zh-CN" sz="3600" b="1" dirty="0"/>
              <a:t>1</a:t>
            </a:r>
            <a:r>
              <a:rPr lang="zh-CN" altLang="en-US" sz="3600" b="1" dirty="0"/>
              <a:t>：画已知直线</a:t>
            </a:r>
            <a:r>
              <a:rPr lang="en-US" altLang="zh-CN" sz="3600" b="1" dirty="0">
                <a:latin typeface="华文行楷" panose="02010800040101010101" pitchFamily="2" charset="-122"/>
                <a:ea typeface="华文行楷" panose="02010800040101010101" pitchFamily="2" charset="-122"/>
              </a:rPr>
              <a:t>l </a:t>
            </a:r>
            <a:r>
              <a:rPr lang="zh-CN" altLang="en-US" sz="3600" b="1" dirty="0"/>
              <a:t>的垂线能画几条</a:t>
            </a:r>
            <a:r>
              <a:rPr lang="en-US" altLang="zh-CN" sz="3600" b="1" dirty="0"/>
              <a:t>?</a:t>
            </a:r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xmlns="" id="{FDCA2170-D747-42A7-98C3-B8CA99DB591F}"/>
              </a:ext>
            </a:extLst>
          </p:cNvPr>
          <p:cNvCxnSpPr/>
          <p:nvPr/>
        </p:nvCxnSpPr>
        <p:spPr>
          <a:xfrm>
            <a:off x="5663952" y="2276872"/>
            <a:ext cx="0" cy="2592288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xmlns="" id="{28828F2D-0F8C-480D-8770-0BE98820B9D7}"/>
              </a:ext>
            </a:extLst>
          </p:cNvPr>
          <p:cNvCxnSpPr/>
          <p:nvPr/>
        </p:nvCxnSpPr>
        <p:spPr>
          <a:xfrm>
            <a:off x="6240016" y="2276872"/>
            <a:ext cx="0" cy="2592288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xmlns="" id="{EAF026B2-D385-434D-A18B-191C9684AC3E}"/>
              </a:ext>
            </a:extLst>
          </p:cNvPr>
          <p:cNvCxnSpPr/>
          <p:nvPr/>
        </p:nvCxnSpPr>
        <p:spPr>
          <a:xfrm>
            <a:off x="6888088" y="2276872"/>
            <a:ext cx="0" cy="2592288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xmlns="" id="{21A13DA7-C597-40EE-8F92-17635DACAB39}"/>
              </a:ext>
            </a:extLst>
          </p:cNvPr>
          <p:cNvCxnSpPr/>
          <p:nvPr/>
        </p:nvCxnSpPr>
        <p:spPr>
          <a:xfrm>
            <a:off x="7464152" y="2276872"/>
            <a:ext cx="0" cy="2592288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任意多边形: 形状 16">
            <a:extLst>
              <a:ext uri="{FF2B5EF4-FFF2-40B4-BE49-F238E27FC236}">
                <a16:creationId xmlns:a16="http://schemas.microsoft.com/office/drawing/2014/main" xmlns="" id="{616E89CD-3472-47AF-88BB-5D32BE71C074}"/>
              </a:ext>
            </a:extLst>
          </p:cNvPr>
          <p:cNvSpPr/>
          <p:nvPr/>
        </p:nvSpPr>
        <p:spPr>
          <a:xfrm>
            <a:off x="5681664" y="3789057"/>
            <a:ext cx="126304" cy="140006"/>
          </a:xfrm>
          <a:custGeom>
            <a:avLst/>
            <a:gdLst>
              <a:gd name="connsiteX0" fmla="*/ 0 w 219075"/>
              <a:gd name="connsiteY0" fmla="*/ 0 h 180975"/>
              <a:gd name="connsiteX1" fmla="*/ 200025 w 219075"/>
              <a:gd name="connsiteY1" fmla="*/ 0 h 180975"/>
              <a:gd name="connsiteX2" fmla="*/ 200025 w 219075"/>
              <a:gd name="connsiteY2" fmla="*/ 180975 h 180975"/>
              <a:gd name="connsiteX3" fmla="*/ 219075 w 219075"/>
              <a:gd name="connsiteY3" fmla="*/ 180975 h 180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075" h="180975">
                <a:moveTo>
                  <a:pt x="0" y="0"/>
                </a:moveTo>
                <a:lnTo>
                  <a:pt x="200025" y="0"/>
                </a:lnTo>
                <a:lnTo>
                  <a:pt x="200025" y="180975"/>
                </a:lnTo>
                <a:lnTo>
                  <a:pt x="219075" y="180975"/>
                </a:lnTo>
              </a:path>
            </a:pathLst>
          </a:cu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8" name="任意多边形: 形状 17">
            <a:extLst>
              <a:ext uri="{FF2B5EF4-FFF2-40B4-BE49-F238E27FC236}">
                <a16:creationId xmlns:a16="http://schemas.microsoft.com/office/drawing/2014/main" xmlns="" id="{257F9303-6090-414C-8A8E-199C70434271}"/>
              </a:ext>
            </a:extLst>
          </p:cNvPr>
          <p:cNvSpPr/>
          <p:nvPr/>
        </p:nvSpPr>
        <p:spPr>
          <a:xfrm>
            <a:off x="6249541" y="3787879"/>
            <a:ext cx="126304" cy="140006"/>
          </a:xfrm>
          <a:custGeom>
            <a:avLst/>
            <a:gdLst>
              <a:gd name="connsiteX0" fmla="*/ 0 w 219075"/>
              <a:gd name="connsiteY0" fmla="*/ 0 h 180975"/>
              <a:gd name="connsiteX1" fmla="*/ 200025 w 219075"/>
              <a:gd name="connsiteY1" fmla="*/ 0 h 180975"/>
              <a:gd name="connsiteX2" fmla="*/ 200025 w 219075"/>
              <a:gd name="connsiteY2" fmla="*/ 180975 h 180975"/>
              <a:gd name="connsiteX3" fmla="*/ 219075 w 219075"/>
              <a:gd name="connsiteY3" fmla="*/ 180975 h 180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075" h="180975">
                <a:moveTo>
                  <a:pt x="0" y="0"/>
                </a:moveTo>
                <a:lnTo>
                  <a:pt x="200025" y="0"/>
                </a:lnTo>
                <a:lnTo>
                  <a:pt x="200025" y="180975"/>
                </a:lnTo>
                <a:lnTo>
                  <a:pt x="219075" y="180975"/>
                </a:lnTo>
              </a:path>
            </a:pathLst>
          </a:cu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9" name="任意多边形: 形状 18">
            <a:extLst>
              <a:ext uri="{FF2B5EF4-FFF2-40B4-BE49-F238E27FC236}">
                <a16:creationId xmlns:a16="http://schemas.microsoft.com/office/drawing/2014/main" xmlns="" id="{1E4057E0-3E62-47BF-9499-AFB945805AB9}"/>
              </a:ext>
            </a:extLst>
          </p:cNvPr>
          <p:cNvSpPr/>
          <p:nvPr/>
        </p:nvSpPr>
        <p:spPr>
          <a:xfrm>
            <a:off x="6881318" y="3787879"/>
            <a:ext cx="126304" cy="140006"/>
          </a:xfrm>
          <a:custGeom>
            <a:avLst/>
            <a:gdLst>
              <a:gd name="connsiteX0" fmla="*/ 0 w 219075"/>
              <a:gd name="connsiteY0" fmla="*/ 0 h 180975"/>
              <a:gd name="connsiteX1" fmla="*/ 200025 w 219075"/>
              <a:gd name="connsiteY1" fmla="*/ 0 h 180975"/>
              <a:gd name="connsiteX2" fmla="*/ 200025 w 219075"/>
              <a:gd name="connsiteY2" fmla="*/ 180975 h 180975"/>
              <a:gd name="connsiteX3" fmla="*/ 219075 w 219075"/>
              <a:gd name="connsiteY3" fmla="*/ 180975 h 180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075" h="180975">
                <a:moveTo>
                  <a:pt x="0" y="0"/>
                </a:moveTo>
                <a:lnTo>
                  <a:pt x="200025" y="0"/>
                </a:lnTo>
                <a:lnTo>
                  <a:pt x="200025" y="180975"/>
                </a:lnTo>
                <a:lnTo>
                  <a:pt x="219075" y="180975"/>
                </a:lnTo>
              </a:path>
            </a:pathLst>
          </a:cu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1" name="任意多边形: 形状 20">
            <a:extLst>
              <a:ext uri="{FF2B5EF4-FFF2-40B4-BE49-F238E27FC236}">
                <a16:creationId xmlns:a16="http://schemas.microsoft.com/office/drawing/2014/main" xmlns="" id="{982450E0-3933-49C1-82E0-5CD2A18F1C19}"/>
              </a:ext>
            </a:extLst>
          </p:cNvPr>
          <p:cNvSpPr/>
          <p:nvPr/>
        </p:nvSpPr>
        <p:spPr>
          <a:xfrm>
            <a:off x="7476507" y="3797044"/>
            <a:ext cx="126304" cy="140006"/>
          </a:xfrm>
          <a:custGeom>
            <a:avLst/>
            <a:gdLst>
              <a:gd name="connsiteX0" fmla="*/ 0 w 219075"/>
              <a:gd name="connsiteY0" fmla="*/ 0 h 180975"/>
              <a:gd name="connsiteX1" fmla="*/ 200025 w 219075"/>
              <a:gd name="connsiteY1" fmla="*/ 0 h 180975"/>
              <a:gd name="connsiteX2" fmla="*/ 200025 w 219075"/>
              <a:gd name="connsiteY2" fmla="*/ 180975 h 180975"/>
              <a:gd name="connsiteX3" fmla="*/ 219075 w 219075"/>
              <a:gd name="connsiteY3" fmla="*/ 180975 h 180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075" h="180975">
                <a:moveTo>
                  <a:pt x="0" y="0"/>
                </a:moveTo>
                <a:lnTo>
                  <a:pt x="200025" y="0"/>
                </a:lnTo>
                <a:lnTo>
                  <a:pt x="200025" y="180975"/>
                </a:lnTo>
                <a:lnTo>
                  <a:pt x="219075" y="180975"/>
                </a:lnTo>
              </a:path>
            </a:pathLst>
          </a:cu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8EB285D5-A925-4A4C-9235-DF61C2E6CB14}"/>
              </a:ext>
            </a:extLst>
          </p:cNvPr>
          <p:cNvGrpSpPr/>
          <p:nvPr/>
        </p:nvGrpSpPr>
        <p:grpSpPr>
          <a:xfrm>
            <a:off x="4742360" y="3636313"/>
            <a:ext cx="4902224" cy="584775"/>
            <a:chOff x="4742360" y="3636313"/>
            <a:chExt cx="4902224" cy="584775"/>
          </a:xfrm>
        </p:grpSpPr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xmlns="" id="{10982775-5E98-4338-9FA7-B425332E2C64}"/>
                </a:ext>
              </a:extLst>
            </p:cNvPr>
            <p:cNvCxnSpPr/>
            <p:nvPr/>
          </p:nvCxnSpPr>
          <p:spPr>
            <a:xfrm>
              <a:off x="4742360" y="3933056"/>
              <a:ext cx="4464496" cy="0"/>
            </a:xfrm>
            <a:prstGeom prst="line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矩形 21">
              <a:extLst>
                <a:ext uri="{FF2B5EF4-FFF2-40B4-BE49-F238E27FC236}">
                  <a16:creationId xmlns:a16="http://schemas.microsoft.com/office/drawing/2014/main" xmlns="" id="{A7D6C063-09E8-4272-AFAB-E0227D7438EC}"/>
                </a:ext>
              </a:extLst>
            </p:cNvPr>
            <p:cNvSpPr/>
            <p:nvPr/>
          </p:nvSpPr>
          <p:spPr>
            <a:xfrm>
              <a:off x="9264352" y="3636313"/>
              <a:ext cx="380232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200" b="1" dirty="0">
                  <a:latin typeface="华文行楷" panose="02010800040101010101" pitchFamily="2" charset="-122"/>
                  <a:ea typeface="华文行楷" panose="02010800040101010101" pitchFamily="2" charset="-122"/>
                </a:rPr>
                <a:t>l </a:t>
              </a:r>
              <a:endParaRPr lang="zh-CN" altLang="en-US" sz="3200" dirty="0"/>
            </a:p>
          </p:txBody>
        </p:sp>
      </p:grpSp>
      <p:graphicFrame>
        <p:nvGraphicFramePr>
          <p:cNvPr id="24" name="Object 10">
            <a:extLst>
              <a:ext uri="{FF2B5EF4-FFF2-40B4-BE49-F238E27FC236}">
                <a16:creationId xmlns:a16="http://schemas.microsoft.com/office/drawing/2014/main" xmlns="" id="{4750EE46-BFAB-411D-9A8F-335B9064EDD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8930868"/>
              </p:ext>
            </p:extLst>
          </p:nvPr>
        </p:nvGraphicFramePr>
        <p:xfrm>
          <a:off x="5651673" y="2149295"/>
          <a:ext cx="1149350" cy="178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name="Flash 文档" r:id="rId4" imgW="1149480" imgH="1781280" progId="Flash.Movie">
                  <p:embed/>
                </p:oleObj>
              </mc:Choice>
              <mc:Fallback>
                <p:oleObj name="Flash 文档" r:id="rId4" imgW="1149480" imgH="1781280" progId="Flash.Movie">
                  <p:embed/>
                  <p:pic>
                    <p:nvPicPr>
                      <p:cNvPr id="17" name="Object 10">
                        <a:extLst>
                          <a:ext uri="{FF2B5EF4-FFF2-40B4-BE49-F238E27FC236}">
                            <a16:creationId xmlns:a16="http://schemas.microsoft.com/office/drawing/2014/main" xmlns="" id="{840012A5-F32D-4071-A973-C6492A0153E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1673" y="2149295"/>
                        <a:ext cx="1149350" cy="1781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 Box 8">
            <a:extLst>
              <a:ext uri="{FF2B5EF4-FFF2-40B4-BE49-F238E27FC236}">
                <a16:creationId xmlns:a16="http://schemas.microsoft.com/office/drawing/2014/main" xmlns="" id="{5C6459AF-327C-41CA-A59A-EE7B87C0F5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85211" y="1120777"/>
            <a:ext cx="171874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</a:rPr>
              <a:t>无数条</a:t>
            </a:r>
            <a:endParaRPr lang="en-US" altLang="zh-CN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143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1" grpId="0" animBg="1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xmlns="" id="{27876D3A-335D-4CCB-89EC-2367ED2BB687}"/>
              </a:ext>
            </a:extLst>
          </p:cNvPr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8" name="Text Box 8">
            <a:extLst>
              <a:ext uri="{FF2B5EF4-FFF2-40B4-BE49-F238E27FC236}">
                <a16:creationId xmlns:a16="http://schemas.microsoft.com/office/drawing/2014/main" xmlns="" id="{25B341C2-A0E1-4E12-A361-A3C0DE51E7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162" y="1128708"/>
            <a:ext cx="1141949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/>
              <a:t>问题</a:t>
            </a:r>
            <a:r>
              <a:rPr lang="en-US" altLang="zh-CN" sz="3600" b="1" dirty="0"/>
              <a:t>2</a:t>
            </a:r>
            <a:r>
              <a:rPr lang="zh-CN" altLang="en-US" sz="3600" b="1" dirty="0"/>
              <a:t>：过直线</a:t>
            </a:r>
            <a:r>
              <a:rPr lang="en-US" altLang="zh-CN" sz="3600" b="1" dirty="0">
                <a:latin typeface="华文行楷" panose="02010800040101010101" pitchFamily="2" charset="-122"/>
                <a:ea typeface="华文行楷" panose="02010800040101010101" pitchFamily="2" charset="-122"/>
              </a:rPr>
              <a:t>l </a:t>
            </a:r>
            <a:r>
              <a:rPr lang="zh-CN" altLang="en-US" sz="3600" b="1" dirty="0"/>
              <a:t>上的一点</a:t>
            </a:r>
            <a:r>
              <a:rPr lang="en-US" altLang="zh-CN" sz="3600" b="1" i="1" dirty="0"/>
              <a:t>A</a:t>
            </a:r>
            <a:r>
              <a:rPr lang="zh-CN" altLang="en-US" sz="3600" b="1" dirty="0"/>
              <a:t>画</a:t>
            </a:r>
            <a:r>
              <a:rPr lang="en-US" altLang="zh-CN" sz="3600" b="1" dirty="0">
                <a:latin typeface="华文行楷" panose="02010800040101010101" pitchFamily="2" charset="-122"/>
                <a:ea typeface="华文行楷" panose="02010800040101010101" pitchFamily="2" charset="-122"/>
              </a:rPr>
              <a:t>l </a:t>
            </a:r>
            <a:r>
              <a:rPr lang="zh-CN" altLang="en-US" sz="3600" b="1" dirty="0"/>
              <a:t>的垂线</a:t>
            </a:r>
            <a:r>
              <a:rPr lang="en-US" altLang="zh-CN" sz="3600" b="1" dirty="0"/>
              <a:t>,</a:t>
            </a:r>
            <a:r>
              <a:rPr lang="zh-CN" altLang="en-US" sz="3600" b="1" dirty="0"/>
              <a:t>这样的垂线能画几条</a:t>
            </a:r>
            <a:r>
              <a:rPr lang="en-US" altLang="zh-CN" sz="3600" b="1" dirty="0"/>
              <a:t>?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0CAF6533-0A66-4287-82D7-C3C0C06C63EB}"/>
              </a:ext>
            </a:extLst>
          </p:cNvPr>
          <p:cNvGrpSpPr/>
          <p:nvPr/>
        </p:nvGrpSpPr>
        <p:grpSpPr>
          <a:xfrm>
            <a:off x="4742360" y="3636313"/>
            <a:ext cx="4902224" cy="584775"/>
            <a:chOff x="4742360" y="3636313"/>
            <a:chExt cx="4902224" cy="584775"/>
          </a:xfrm>
        </p:grpSpPr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xmlns="" id="{14DA2E9C-115C-4CB5-8DAE-372A670BF47B}"/>
                </a:ext>
              </a:extLst>
            </p:cNvPr>
            <p:cNvCxnSpPr/>
            <p:nvPr/>
          </p:nvCxnSpPr>
          <p:spPr>
            <a:xfrm>
              <a:off x="4742360" y="3933056"/>
              <a:ext cx="4464496" cy="0"/>
            </a:xfrm>
            <a:prstGeom prst="line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5D93587D-E160-4D42-94A0-04C67A4F207E}"/>
                </a:ext>
              </a:extLst>
            </p:cNvPr>
            <p:cNvSpPr/>
            <p:nvPr/>
          </p:nvSpPr>
          <p:spPr>
            <a:xfrm>
              <a:off x="9264352" y="3636313"/>
              <a:ext cx="380232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200" b="1" dirty="0">
                  <a:latin typeface="华文行楷" panose="02010800040101010101" pitchFamily="2" charset="-122"/>
                  <a:ea typeface="华文行楷" panose="02010800040101010101" pitchFamily="2" charset="-122"/>
                </a:rPr>
                <a:t>l </a:t>
              </a:r>
              <a:endParaRPr lang="zh-CN" altLang="en-US" sz="3200" dirty="0"/>
            </a:p>
          </p:txBody>
        </p:sp>
      </p:grpSp>
      <p:sp>
        <p:nvSpPr>
          <p:cNvPr id="12" name="椭圆 11">
            <a:extLst>
              <a:ext uri="{FF2B5EF4-FFF2-40B4-BE49-F238E27FC236}">
                <a16:creationId xmlns:a16="http://schemas.microsoft.com/office/drawing/2014/main" xmlns="" id="{6D5672C3-411E-4018-B54F-3F411B83F2C3}"/>
              </a:ext>
            </a:extLst>
          </p:cNvPr>
          <p:cNvSpPr/>
          <p:nvPr/>
        </p:nvSpPr>
        <p:spPr>
          <a:xfrm>
            <a:off x="6753597" y="3894841"/>
            <a:ext cx="62483" cy="6248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5DEE4B7F-ECD0-4025-AA5B-F9BEA6C03DFE}"/>
              </a:ext>
            </a:extLst>
          </p:cNvPr>
          <p:cNvSpPr txBox="1"/>
          <p:nvPr/>
        </p:nvSpPr>
        <p:spPr>
          <a:xfrm>
            <a:off x="6363384" y="3828479"/>
            <a:ext cx="3902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/>
              <a:t>A</a:t>
            </a:r>
            <a:endParaRPr lang="zh-CN" altLang="en-US" sz="2800" dirty="0"/>
          </a:p>
        </p:txBody>
      </p:sp>
      <p:graphicFrame>
        <p:nvGraphicFramePr>
          <p:cNvPr id="14" name="Object 10">
            <a:extLst>
              <a:ext uri="{FF2B5EF4-FFF2-40B4-BE49-F238E27FC236}">
                <a16:creationId xmlns:a16="http://schemas.microsoft.com/office/drawing/2014/main" xmlns="" id="{219821FD-BAF3-42D2-94A8-B28D8B69BEE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0645459"/>
              </p:ext>
            </p:extLst>
          </p:nvPr>
        </p:nvGraphicFramePr>
        <p:xfrm>
          <a:off x="6811093" y="2148699"/>
          <a:ext cx="1149350" cy="178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name="Flash 文档" r:id="rId4" imgW="1149480" imgH="1781280" progId="Flash.Movie">
                  <p:embed/>
                </p:oleObj>
              </mc:Choice>
              <mc:Fallback>
                <p:oleObj name="Flash 文档" r:id="rId4" imgW="1149480" imgH="1781280" progId="Flash.Movie">
                  <p:embed/>
                  <p:pic>
                    <p:nvPicPr>
                      <p:cNvPr id="17" name="Object 10">
                        <a:extLst>
                          <a:ext uri="{FF2B5EF4-FFF2-40B4-BE49-F238E27FC236}">
                            <a16:creationId xmlns:a16="http://schemas.microsoft.com/office/drawing/2014/main" xmlns="" id="{840012A5-F32D-4071-A973-C6492A0153E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11093" y="2148699"/>
                        <a:ext cx="1149350" cy="1781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id="{4787A008-28F6-45E9-AD74-56B16F2568E9}"/>
              </a:ext>
            </a:extLst>
          </p:cNvPr>
          <p:cNvCxnSpPr/>
          <p:nvPr/>
        </p:nvCxnSpPr>
        <p:spPr>
          <a:xfrm>
            <a:off x="6816080" y="2276872"/>
            <a:ext cx="0" cy="2592288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任意多边形: 形状 16">
            <a:extLst>
              <a:ext uri="{FF2B5EF4-FFF2-40B4-BE49-F238E27FC236}">
                <a16:creationId xmlns:a16="http://schemas.microsoft.com/office/drawing/2014/main" xmlns="" id="{42B2F7A8-979F-403D-AE03-C0140B9C64A4}"/>
              </a:ext>
            </a:extLst>
          </p:cNvPr>
          <p:cNvSpPr/>
          <p:nvPr/>
        </p:nvSpPr>
        <p:spPr>
          <a:xfrm>
            <a:off x="6828435" y="3797044"/>
            <a:ext cx="126304" cy="140006"/>
          </a:xfrm>
          <a:custGeom>
            <a:avLst/>
            <a:gdLst>
              <a:gd name="connsiteX0" fmla="*/ 0 w 219075"/>
              <a:gd name="connsiteY0" fmla="*/ 0 h 180975"/>
              <a:gd name="connsiteX1" fmla="*/ 200025 w 219075"/>
              <a:gd name="connsiteY1" fmla="*/ 0 h 180975"/>
              <a:gd name="connsiteX2" fmla="*/ 200025 w 219075"/>
              <a:gd name="connsiteY2" fmla="*/ 180975 h 180975"/>
              <a:gd name="connsiteX3" fmla="*/ 219075 w 219075"/>
              <a:gd name="connsiteY3" fmla="*/ 180975 h 180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075" h="180975">
                <a:moveTo>
                  <a:pt x="0" y="0"/>
                </a:moveTo>
                <a:lnTo>
                  <a:pt x="200025" y="0"/>
                </a:lnTo>
                <a:lnTo>
                  <a:pt x="200025" y="180975"/>
                </a:lnTo>
                <a:lnTo>
                  <a:pt x="219075" y="180975"/>
                </a:lnTo>
              </a:path>
            </a:pathLst>
          </a:cu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8" name="Text Box 8">
            <a:extLst>
              <a:ext uri="{FF2B5EF4-FFF2-40B4-BE49-F238E27FC236}">
                <a16:creationId xmlns:a16="http://schemas.microsoft.com/office/drawing/2014/main" xmlns="" id="{BA2881F0-5EF3-4D8E-B4BB-BE1BC10F1A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1507" y="1687464"/>
            <a:ext cx="171874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</a:rPr>
              <a:t>一条</a:t>
            </a:r>
            <a:endParaRPr lang="en-US" altLang="zh-CN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697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xmlns="" id="{27876D3A-335D-4CCB-89EC-2367ED2BB687}"/>
              </a:ext>
            </a:extLst>
          </p:cNvPr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8" name="Text Box 8">
            <a:extLst>
              <a:ext uri="{FF2B5EF4-FFF2-40B4-BE49-F238E27FC236}">
                <a16:creationId xmlns:a16="http://schemas.microsoft.com/office/drawing/2014/main" xmlns="" id="{25B341C2-A0E1-4E12-A361-A3C0DE51E7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162" y="1128708"/>
            <a:ext cx="1141949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/>
              <a:t>问题</a:t>
            </a:r>
            <a:r>
              <a:rPr lang="en-US" altLang="zh-CN" sz="3600" b="1" dirty="0"/>
              <a:t>3</a:t>
            </a:r>
            <a:r>
              <a:rPr lang="zh-CN" altLang="en-US" sz="3600" b="1" dirty="0"/>
              <a:t>：过直线</a:t>
            </a:r>
            <a:r>
              <a:rPr lang="en-US" altLang="zh-CN" sz="3600" b="1" dirty="0">
                <a:latin typeface="华文行楷" panose="02010800040101010101" pitchFamily="2" charset="-122"/>
                <a:ea typeface="华文行楷" panose="02010800040101010101" pitchFamily="2" charset="-122"/>
              </a:rPr>
              <a:t>l </a:t>
            </a:r>
            <a:r>
              <a:rPr lang="zh-CN" altLang="en-US" sz="3600" b="1" dirty="0"/>
              <a:t>外的一点</a:t>
            </a:r>
            <a:r>
              <a:rPr lang="en-US" altLang="zh-CN" sz="3600" b="1" i="1" dirty="0"/>
              <a:t>B</a:t>
            </a:r>
            <a:r>
              <a:rPr lang="zh-CN" altLang="en-US" sz="3600" b="1" dirty="0"/>
              <a:t>画</a:t>
            </a:r>
            <a:r>
              <a:rPr lang="en-US" altLang="zh-CN" sz="3600" b="1" dirty="0">
                <a:latin typeface="华文行楷" panose="02010800040101010101" pitchFamily="2" charset="-122"/>
                <a:ea typeface="华文行楷" panose="02010800040101010101" pitchFamily="2" charset="-122"/>
              </a:rPr>
              <a:t>l </a:t>
            </a:r>
            <a:r>
              <a:rPr lang="zh-CN" altLang="en-US" sz="3600" b="1" dirty="0"/>
              <a:t>的垂线</a:t>
            </a:r>
            <a:r>
              <a:rPr lang="en-US" altLang="zh-CN" sz="3600" b="1" dirty="0"/>
              <a:t>,</a:t>
            </a:r>
            <a:r>
              <a:rPr lang="zh-CN" altLang="en-US" sz="3600" b="1" dirty="0"/>
              <a:t>这样的垂线能画几条</a:t>
            </a:r>
            <a:r>
              <a:rPr lang="en-US" altLang="zh-CN" sz="3600" b="1" dirty="0"/>
              <a:t>?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CEAE7A03-4C65-41E7-A994-68CA0F8C754B}"/>
              </a:ext>
            </a:extLst>
          </p:cNvPr>
          <p:cNvGrpSpPr/>
          <p:nvPr/>
        </p:nvGrpSpPr>
        <p:grpSpPr>
          <a:xfrm>
            <a:off x="4742360" y="3636313"/>
            <a:ext cx="4902224" cy="584775"/>
            <a:chOff x="4742360" y="3636313"/>
            <a:chExt cx="4902224" cy="584775"/>
          </a:xfrm>
        </p:grpSpPr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xmlns="" id="{7F75EEC9-00AE-4D8D-AD53-99913CCADA7E}"/>
                </a:ext>
              </a:extLst>
            </p:cNvPr>
            <p:cNvCxnSpPr/>
            <p:nvPr/>
          </p:nvCxnSpPr>
          <p:spPr>
            <a:xfrm>
              <a:off x="4742360" y="3933056"/>
              <a:ext cx="4464496" cy="0"/>
            </a:xfrm>
            <a:prstGeom prst="line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3B6474ED-B408-4D6B-8EF4-5535227D144C}"/>
                </a:ext>
              </a:extLst>
            </p:cNvPr>
            <p:cNvSpPr/>
            <p:nvPr/>
          </p:nvSpPr>
          <p:spPr>
            <a:xfrm>
              <a:off x="9264352" y="3636313"/>
              <a:ext cx="380232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200" b="1" dirty="0">
                  <a:latin typeface="华文行楷" panose="02010800040101010101" pitchFamily="2" charset="-122"/>
                  <a:ea typeface="华文行楷" panose="02010800040101010101" pitchFamily="2" charset="-122"/>
                </a:rPr>
                <a:t>l </a:t>
              </a:r>
              <a:endParaRPr lang="zh-CN" altLang="en-US" sz="3200" dirty="0"/>
            </a:p>
          </p:txBody>
        </p:sp>
      </p:grpSp>
      <p:sp>
        <p:nvSpPr>
          <p:cNvPr id="12" name="椭圆 11">
            <a:extLst>
              <a:ext uri="{FF2B5EF4-FFF2-40B4-BE49-F238E27FC236}">
                <a16:creationId xmlns:a16="http://schemas.microsoft.com/office/drawing/2014/main" xmlns="" id="{36C7C3F8-28CF-4FEF-B462-4E02775232EC}"/>
              </a:ext>
            </a:extLst>
          </p:cNvPr>
          <p:cNvSpPr/>
          <p:nvPr/>
        </p:nvSpPr>
        <p:spPr>
          <a:xfrm>
            <a:off x="6825605" y="2519318"/>
            <a:ext cx="62483" cy="6248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7BAB045F-1D43-4086-A616-8F07DB758F9F}"/>
              </a:ext>
            </a:extLst>
          </p:cNvPr>
          <p:cNvSpPr txBox="1"/>
          <p:nvPr/>
        </p:nvSpPr>
        <p:spPr>
          <a:xfrm>
            <a:off x="6362917" y="2257708"/>
            <a:ext cx="2975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/>
              <a:t>B</a:t>
            </a:r>
            <a:endParaRPr lang="zh-CN" altLang="en-US" sz="2800" dirty="0"/>
          </a:p>
        </p:txBody>
      </p:sp>
      <p:graphicFrame>
        <p:nvGraphicFramePr>
          <p:cNvPr id="14" name="Object 10">
            <a:extLst>
              <a:ext uri="{FF2B5EF4-FFF2-40B4-BE49-F238E27FC236}">
                <a16:creationId xmlns:a16="http://schemas.microsoft.com/office/drawing/2014/main" xmlns="" id="{FA1134A3-3303-4E52-9FE9-6CA434AD818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4039271"/>
              </p:ext>
            </p:extLst>
          </p:nvPr>
        </p:nvGraphicFramePr>
        <p:xfrm>
          <a:off x="6858518" y="2148699"/>
          <a:ext cx="1149350" cy="178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3" name="Flash 文档" r:id="rId4" imgW="1149480" imgH="1781280" progId="Flash.Movie">
                  <p:embed/>
                </p:oleObj>
              </mc:Choice>
              <mc:Fallback>
                <p:oleObj name="Flash 文档" r:id="rId4" imgW="1149480" imgH="1781280" progId="Flash.Movie">
                  <p:embed/>
                  <p:pic>
                    <p:nvPicPr>
                      <p:cNvPr id="14" name="Object 10">
                        <a:extLst>
                          <a:ext uri="{FF2B5EF4-FFF2-40B4-BE49-F238E27FC236}">
                            <a16:creationId xmlns:a16="http://schemas.microsoft.com/office/drawing/2014/main" xmlns="" id="{219821FD-BAF3-42D2-94A8-B28D8B69BEE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518" y="2148699"/>
                        <a:ext cx="1149350" cy="1781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4A1424E5-34A4-47DB-870C-DC9A43E1A2B1}"/>
              </a:ext>
            </a:extLst>
          </p:cNvPr>
          <p:cNvCxnSpPr/>
          <p:nvPr/>
        </p:nvCxnSpPr>
        <p:spPr>
          <a:xfrm>
            <a:off x="6873230" y="2048272"/>
            <a:ext cx="0" cy="2592288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任意多边形: 形状 17">
            <a:extLst>
              <a:ext uri="{FF2B5EF4-FFF2-40B4-BE49-F238E27FC236}">
                <a16:creationId xmlns:a16="http://schemas.microsoft.com/office/drawing/2014/main" xmlns="" id="{A1946AF4-CB73-4C09-8762-72BB9EAF2E65}"/>
              </a:ext>
            </a:extLst>
          </p:cNvPr>
          <p:cNvSpPr/>
          <p:nvPr/>
        </p:nvSpPr>
        <p:spPr>
          <a:xfrm>
            <a:off x="6885585" y="3758944"/>
            <a:ext cx="126304" cy="140006"/>
          </a:xfrm>
          <a:custGeom>
            <a:avLst/>
            <a:gdLst>
              <a:gd name="connsiteX0" fmla="*/ 0 w 219075"/>
              <a:gd name="connsiteY0" fmla="*/ 0 h 180975"/>
              <a:gd name="connsiteX1" fmla="*/ 200025 w 219075"/>
              <a:gd name="connsiteY1" fmla="*/ 0 h 180975"/>
              <a:gd name="connsiteX2" fmla="*/ 200025 w 219075"/>
              <a:gd name="connsiteY2" fmla="*/ 180975 h 180975"/>
              <a:gd name="connsiteX3" fmla="*/ 219075 w 219075"/>
              <a:gd name="connsiteY3" fmla="*/ 180975 h 180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075" h="180975">
                <a:moveTo>
                  <a:pt x="0" y="0"/>
                </a:moveTo>
                <a:lnTo>
                  <a:pt x="200025" y="0"/>
                </a:lnTo>
                <a:lnTo>
                  <a:pt x="200025" y="180975"/>
                </a:lnTo>
                <a:lnTo>
                  <a:pt x="219075" y="180975"/>
                </a:lnTo>
              </a:path>
            </a:pathLst>
          </a:cu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9" name="Text Box 8">
            <a:extLst>
              <a:ext uri="{FF2B5EF4-FFF2-40B4-BE49-F238E27FC236}">
                <a16:creationId xmlns:a16="http://schemas.microsoft.com/office/drawing/2014/main" xmlns="" id="{BA76F429-AD33-45EF-897A-21B7B8497F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1507" y="1687464"/>
            <a:ext cx="171874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</a:rPr>
              <a:t>一条</a:t>
            </a:r>
            <a:endParaRPr lang="en-US" altLang="zh-CN" sz="3600" b="1" dirty="0">
              <a:solidFill>
                <a:srgbClr val="FF0000"/>
              </a:solidFill>
            </a:endParaRPr>
          </a:p>
        </p:txBody>
      </p:sp>
      <p:sp>
        <p:nvSpPr>
          <p:cNvPr id="20" name="Text Box 7">
            <a:extLst>
              <a:ext uri="{FF2B5EF4-FFF2-40B4-BE49-F238E27FC236}">
                <a16:creationId xmlns:a16="http://schemas.microsoft.com/office/drawing/2014/main" xmlns="" id="{9511D1A6-2F0B-475E-A391-D6B84B0D60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1168" y="5250205"/>
            <a:ext cx="1152966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/>
              <a:t>垂线的性质</a:t>
            </a:r>
            <a:r>
              <a:rPr lang="en-US" altLang="zh-CN" sz="3600" b="1" dirty="0"/>
              <a:t>1</a:t>
            </a:r>
            <a:r>
              <a:rPr lang="zh-CN" altLang="en-US" sz="3600" b="1" dirty="0"/>
              <a:t>：过一点</a:t>
            </a:r>
            <a:r>
              <a:rPr lang="zh-CN" altLang="en-US" sz="3600" b="1" dirty="0">
                <a:solidFill>
                  <a:srgbClr val="FF0000"/>
                </a:solidFill>
              </a:rPr>
              <a:t>有且只有</a:t>
            </a:r>
            <a:r>
              <a:rPr lang="zh-CN" altLang="en-US" sz="3600" b="1" dirty="0"/>
              <a:t>一条直线与已知直线垂直。</a:t>
            </a:r>
            <a:endParaRPr lang="zh-CN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02233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中文微软西文new">
      <a:majorFont>
        <a:latin typeface="Times New Roman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A000120150716A04KPBG</Template>
  <TotalTime>12106</TotalTime>
  <Words>1106</Words>
  <Application>Microsoft Office PowerPoint</Application>
  <PresentationFormat>自定义</PresentationFormat>
  <Paragraphs>145</Paragraphs>
  <Slides>17</Slides>
  <Notes>15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19" baseType="lpstr">
      <vt:lpstr>Office 主题</vt:lpstr>
      <vt:lpstr>Flash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hanjibin</dc:creator>
  <cp:lastModifiedBy>ckb</cp:lastModifiedBy>
  <cp:revision>532</cp:revision>
  <dcterms:created xsi:type="dcterms:W3CDTF">2017-03-29T03:26:00Z</dcterms:created>
  <dcterms:modified xsi:type="dcterms:W3CDTF">2020-04-23T09:50:43Z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2052-10.1.0.6206</vt:lpwstr>
  </property>
</Properties>
</file>